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2" r:id="rId2"/>
    <p:sldId id="262" r:id="rId3"/>
    <p:sldId id="264" r:id="rId4"/>
    <p:sldId id="266" r:id="rId5"/>
    <p:sldId id="265" r:id="rId6"/>
    <p:sldId id="263" r:id="rId7"/>
    <p:sldId id="269" r:id="rId8"/>
    <p:sldId id="270" r:id="rId9"/>
    <p:sldId id="271" r:id="rId10"/>
    <p:sldId id="268" r:id="rId11"/>
  </p:sldIdLst>
  <p:sldSz cx="6858000" cy="9144000" type="screen4x3"/>
  <p:notesSz cx="6858000" cy="9144000"/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9310" autoAdjust="0"/>
  </p:normalViewPr>
  <p:slideViewPr>
    <p:cSldViewPr>
      <p:cViewPr>
        <p:scale>
          <a:sx n="96" d="100"/>
          <a:sy n="96" d="100"/>
        </p:scale>
        <p:origin x="-2850" y="49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514351" y="2840569"/>
            <a:ext cx="5829300" cy="1960033"/>
          </a:xfrm>
        </p:spPr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>
          <a:xfrm>
            <a:off x="1028700" y="5181600"/>
            <a:ext cx="4800600" cy="23368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b-NO" smtClean="0"/>
              <a:t>Klikk for å redigere undertittelstil i malen</a:t>
            </a:r>
            <a:endParaRPr lang="nb-NO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6636F-9E64-48A9-A0E8-D6911EA208CE}" type="datetimeFigureOut">
              <a:rPr lang="nb-NO" smtClean="0"/>
              <a:pPr/>
              <a:t>25.01.2020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Loddret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6636F-9E64-48A9-A0E8-D6911EA208CE}" type="datetimeFigureOut">
              <a:rPr lang="nb-NO" smtClean="0"/>
              <a:pPr/>
              <a:t>25.01.2020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drett tit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drett tittel 1"/>
          <p:cNvSpPr>
            <a:spLocks noGrp="1"/>
          </p:cNvSpPr>
          <p:nvPr>
            <p:ph type="title" orient="vert"/>
          </p:nvPr>
        </p:nvSpPr>
        <p:spPr>
          <a:xfrm>
            <a:off x="4972049" y="366187"/>
            <a:ext cx="1543051" cy="7802033"/>
          </a:xfrm>
        </p:spPr>
        <p:txBody>
          <a:bodyPr vert="eaVert"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>
          <a:xfrm>
            <a:off x="342900" y="366187"/>
            <a:ext cx="4514851" cy="7802033"/>
          </a:xfrm>
        </p:spPr>
        <p:txBody>
          <a:bodyPr vert="eaVert"/>
          <a:lstStyle/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6636F-9E64-48A9-A0E8-D6911EA208CE}" type="datetimeFigureOut">
              <a:rPr lang="nb-NO" smtClean="0"/>
              <a:pPr/>
              <a:t>25.01.2020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6636F-9E64-48A9-A0E8-D6911EA208CE}" type="datetimeFigureOut">
              <a:rPr lang="nb-NO" smtClean="0"/>
              <a:pPr/>
              <a:t>25.01.2020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ndeling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541735" y="5875867"/>
            <a:ext cx="5829300" cy="181610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541735" y="3875620"/>
            <a:ext cx="5829300" cy="2000249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 smtClean="0"/>
              <a:t>Klikk for å redigere tekststiler i malen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6636F-9E64-48A9-A0E8-D6911EA208CE}" type="datetimeFigureOut">
              <a:rPr lang="nb-NO" smtClean="0"/>
              <a:pPr/>
              <a:t>25.01.2020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innhold 2"/>
          <p:cNvSpPr>
            <a:spLocks noGrp="1"/>
          </p:cNvSpPr>
          <p:nvPr>
            <p:ph sz="half" idx="1"/>
          </p:nvPr>
        </p:nvSpPr>
        <p:spPr>
          <a:xfrm>
            <a:off x="342901" y="2133603"/>
            <a:ext cx="3028951" cy="603461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3486150" y="2133603"/>
            <a:ext cx="3028951" cy="603461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6636F-9E64-48A9-A0E8-D6911EA208CE}" type="datetimeFigureOut">
              <a:rPr lang="nb-NO" smtClean="0"/>
              <a:pPr/>
              <a:t>25.01.2020</a:t>
            </a:fld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342900" y="2046817"/>
            <a:ext cx="3030141" cy="85301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 smtClean="0"/>
              <a:t>Klikk for å redigere tekststiler i malen</a:t>
            </a:r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342900" y="2899833"/>
            <a:ext cx="3030141" cy="526838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5" name="Plassholder for tekst 4"/>
          <p:cNvSpPr>
            <a:spLocks noGrp="1"/>
          </p:cNvSpPr>
          <p:nvPr>
            <p:ph type="body" sz="quarter" idx="3"/>
          </p:nvPr>
        </p:nvSpPr>
        <p:spPr>
          <a:xfrm>
            <a:off x="3483769" y="2046817"/>
            <a:ext cx="3031331" cy="85301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 smtClean="0"/>
              <a:t>Klikk for å redigere tekststiler i malen</a:t>
            </a:r>
          </a:p>
        </p:txBody>
      </p:sp>
      <p:sp>
        <p:nvSpPr>
          <p:cNvPr id="6" name="Plassholder for innhold 5"/>
          <p:cNvSpPr>
            <a:spLocks noGrp="1"/>
          </p:cNvSpPr>
          <p:nvPr>
            <p:ph sz="quarter" idx="4"/>
          </p:nvPr>
        </p:nvSpPr>
        <p:spPr>
          <a:xfrm>
            <a:off x="3483769" y="2899833"/>
            <a:ext cx="3031331" cy="526838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7" name="Plassholder for dato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6636F-9E64-48A9-A0E8-D6911EA208CE}" type="datetimeFigureOut">
              <a:rPr lang="nb-NO" smtClean="0"/>
              <a:pPr/>
              <a:t>25.01.2020</a:t>
            </a:fld>
            <a:endParaRPr lang="nb-NO"/>
          </a:p>
        </p:txBody>
      </p:sp>
      <p:sp>
        <p:nvSpPr>
          <p:cNvPr id="8" name="Plassholder for bunn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9" name="Plassholder for lysbilde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dato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6636F-9E64-48A9-A0E8-D6911EA208CE}" type="datetimeFigureOut">
              <a:rPr lang="nb-NO" smtClean="0"/>
              <a:pPr/>
              <a:t>25.01.2020</a:t>
            </a:fld>
            <a:endParaRPr lang="nb-NO"/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5" name="Plassholder for lysbil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dato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6636F-9E64-48A9-A0E8-D6911EA208CE}" type="datetimeFigureOut">
              <a:rPr lang="nb-NO" smtClean="0"/>
              <a:pPr/>
              <a:t>25.01.2020</a:t>
            </a:fld>
            <a:endParaRPr lang="nb-NO"/>
          </a:p>
        </p:txBody>
      </p:sp>
      <p:sp>
        <p:nvSpPr>
          <p:cNvPr id="3" name="Plassholder for bunn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nhold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342901" y="364067"/>
            <a:ext cx="2256235" cy="154940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2681287" y="364069"/>
            <a:ext cx="3833813" cy="780415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342901" y="1913469"/>
            <a:ext cx="2256235" cy="625475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 smtClean="0"/>
              <a:t>Klikk for å redigere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6636F-9E64-48A9-A0E8-D6911EA208CE}" type="datetimeFigureOut">
              <a:rPr lang="nb-NO" smtClean="0"/>
              <a:pPr/>
              <a:t>25.01.2020</a:t>
            </a:fld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e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1344216" y="6400802"/>
            <a:ext cx="4114800" cy="7556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bilde 2"/>
          <p:cNvSpPr>
            <a:spLocks noGrp="1"/>
          </p:cNvSpPr>
          <p:nvPr>
            <p:ph type="pic" idx="1"/>
          </p:nvPr>
        </p:nvSpPr>
        <p:spPr>
          <a:xfrm>
            <a:off x="1344216" y="817033"/>
            <a:ext cx="41148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b-NO"/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1344216" y="7156453"/>
            <a:ext cx="4114800" cy="107314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 smtClean="0"/>
              <a:t>Klikk for å redigere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6636F-9E64-48A9-A0E8-D6911EA208CE}" type="datetimeFigureOut">
              <a:rPr lang="nb-NO" smtClean="0"/>
              <a:pPr/>
              <a:t>25.01.2020</a:t>
            </a:fld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ittel 1"/>
          <p:cNvSpPr>
            <a:spLocks noGrp="1"/>
          </p:cNvSpPr>
          <p:nvPr>
            <p:ph type="title"/>
          </p:nvPr>
        </p:nvSpPr>
        <p:spPr>
          <a:xfrm>
            <a:off x="342900" y="366184"/>
            <a:ext cx="61722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342900" y="2133603"/>
            <a:ext cx="6172200" cy="60346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2"/>
          </p:nvPr>
        </p:nvSpPr>
        <p:spPr>
          <a:xfrm>
            <a:off x="342900" y="8475136"/>
            <a:ext cx="16002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56636F-9E64-48A9-A0E8-D6911EA208CE}" type="datetimeFigureOut">
              <a:rPr lang="nb-NO" smtClean="0"/>
              <a:pPr/>
              <a:t>25.01.2020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3"/>
          </p:nvPr>
        </p:nvSpPr>
        <p:spPr>
          <a:xfrm>
            <a:off x="2343151" y="8475136"/>
            <a:ext cx="21717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4"/>
          </p:nvPr>
        </p:nvSpPr>
        <p:spPr>
          <a:xfrm>
            <a:off x="4914900" y="8475136"/>
            <a:ext cx="16002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Sylinder 1"/>
          <p:cNvSpPr txBox="1"/>
          <p:nvPr/>
        </p:nvSpPr>
        <p:spPr>
          <a:xfrm>
            <a:off x="188640" y="2051720"/>
            <a:ext cx="640871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 smtClean="0"/>
              <a:t>PERSIAN GULF </a:t>
            </a:r>
          </a:p>
          <a:p>
            <a:pPr algn="ctr"/>
            <a:r>
              <a:rPr lang="en-US" sz="5400" dirty="0" smtClean="0"/>
              <a:t>VFR </a:t>
            </a:r>
          </a:p>
          <a:p>
            <a:pPr algn="ctr"/>
            <a:r>
              <a:rPr lang="en-US" sz="5400" dirty="0" smtClean="0"/>
              <a:t>DEPARTURE AND RECOVERY ROUTES</a:t>
            </a:r>
            <a:endParaRPr lang="en-US" sz="5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 cstate="print"/>
          <a:srcRect t="6911" r="20313" b="8770"/>
          <a:stretch>
            <a:fillRect/>
          </a:stretch>
        </p:blipFill>
        <p:spPr bwMode="auto">
          <a:xfrm>
            <a:off x="0" y="0"/>
            <a:ext cx="6858000" cy="4157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Ellipse 2"/>
          <p:cNvSpPr/>
          <p:nvPr/>
        </p:nvSpPr>
        <p:spPr>
          <a:xfrm>
            <a:off x="2904186" y="2021983"/>
            <a:ext cx="72008" cy="720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" name="TekstSylinder 3"/>
          <p:cNvSpPr txBox="1"/>
          <p:nvPr/>
        </p:nvSpPr>
        <p:spPr>
          <a:xfrm>
            <a:off x="5489848" y="1835696"/>
            <a:ext cx="1368152" cy="288147"/>
          </a:xfrm>
          <a:prstGeom prst="rect">
            <a:avLst/>
          </a:prstGeom>
          <a:solidFill>
            <a:schemeClr val="bg1">
              <a:alpha val="60000"/>
            </a:schemeClr>
          </a:solidFill>
          <a:ln w="3175">
            <a:solidFill>
              <a:schemeClr val="tx1"/>
            </a:solidFill>
          </a:ln>
        </p:spPr>
        <p:txBody>
          <a:bodyPr wrap="square" lIns="36000" tIns="36000" rIns="36000" bIns="36000" rtlCol="0">
            <a:spAutoFit/>
          </a:bodyPr>
          <a:lstStyle/>
          <a:p>
            <a:r>
              <a:rPr lang="nb-NO" sz="1400" b="1" dirty="0" smtClean="0">
                <a:latin typeface="Arial" pitchFamily="34" charset="0"/>
                <a:cs typeface="Arial" pitchFamily="34" charset="0"/>
              </a:rPr>
              <a:t>X-Ray </a:t>
            </a:r>
            <a:r>
              <a:rPr lang="nb-NO" sz="1400" b="1" dirty="0" err="1" smtClean="0">
                <a:latin typeface="Arial" pitchFamily="34" charset="0"/>
                <a:cs typeface="Arial" pitchFamily="34" charset="0"/>
              </a:rPr>
              <a:t>junction</a:t>
            </a:r>
            <a:endParaRPr lang="nb-NO" sz="14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Ellipse 5"/>
          <p:cNvSpPr/>
          <p:nvPr/>
        </p:nvSpPr>
        <p:spPr>
          <a:xfrm>
            <a:off x="998618" y="2084343"/>
            <a:ext cx="72008" cy="720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7" name="Ellipse 6"/>
          <p:cNvSpPr/>
          <p:nvPr/>
        </p:nvSpPr>
        <p:spPr>
          <a:xfrm>
            <a:off x="1073745" y="1528405"/>
            <a:ext cx="72008" cy="720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8" name="Ellipse 7"/>
          <p:cNvSpPr/>
          <p:nvPr/>
        </p:nvSpPr>
        <p:spPr>
          <a:xfrm>
            <a:off x="2449638" y="1197847"/>
            <a:ext cx="72008" cy="720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" name="Ellipse 8"/>
          <p:cNvSpPr/>
          <p:nvPr/>
        </p:nvSpPr>
        <p:spPr>
          <a:xfrm>
            <a:off x="4669097" y="2451391"/>
            <a:ext cx="72008" cy="720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" name="Ellipse 9"/>
          <p:cNvSpPr/>
          <p:nvPr/>
        </p:nvSpPr>
        <p:spPr>
          <a:xfrm>
            <a:off x="6604275" y="1270334"/>
            <a:ext cx="72008" cy="720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1" name="Ellipse 10"/>
          <p:cNvSpPr/>
          <p:nvPr/>
        </p:nvSpPr>
        <p:spPr>
          <a:xfrm>
            <a:off x="5526742" y="3077669"/>
            <a:ext cx="72008" cy="720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mtClean="0"/>
              <a:t> </a:t>
            </a:r>
            <a:endParaRPr lang="nb-NO"/>
          </a:p>
        </p:txBody>
      </p:sp>
      <p:sp>
        <p:nvSpPr>
          <p:cNvPr id="12" name="Ellipse 11"/>
          <p:cNvSpPr/>
          <p:nvPr/>
        </p:nvSpPr>
        <p:spPr>
          <a:xfrm>
            <a:off x="3867503" y="2851959"/>
            <a:ext cx="72008" cy="720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mtClean="0"/>
              <a:t> </a:t>
            </a:r>
            <a:endParaRPr lang="nb-NO"/>
          </a:p>
        </p:txBody>
      </p:sp>
      <p:sp>
        <p:nvSpPr>
          <p:cNvPr id="13" name="TekstSylinder 12"/>
          <p:cNvSpPr txBox="1"/>
          <p:nvPr/>
        </p:nvSpPr>
        <p:spPr>
          <a:xfrm>
            <a:off x="5085184" y="3491880"/>
            <a:ext cx="648072" cy="288147"/>
          </a:xfrm>
          <a:prstGeom prst="rect">
            <a:avLst/>
          </a:prstGeom>
          <a:solidFill>
            <a:schemeClr val="bg1">
              <a:alpha val="60000"/>
            </a:schemeClr>
          </a:solidFill>
          <a:ln w="3175">
            <a:solidFill>
              <a:schemeClr val="tx1"/>
            </a:solidFill>
          </a:ln>
        </p:spPr>
        <p:txBody>
          <a:bodyPr wrap="square" lIns="36000" tIns="36000" rIns="36000" bIns="36000" rtlCol="0">
            <a:spAutoFit/>
          </a:bodyPr>
          <a:lstStyle/>
          <a:p>
            <a:pPr algn="ctr"/>
            <a:r>
              <a:rPr lang="nb-NO" sz="1400" b="1" dirty="0" err="1" smtClean="0">
                <a:latin typeface="Arial" pitchFamily="34" charset="0"/>
                <a:cs typeface="Arial" pitchFamily="34" charset="0"/>
              </a:rPr>
              <a:t>Village</a:t>
            </a:r>
            <a:endParaRPr lang="nb-NO" sz="14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TekstSylinder 13"/>
          <p:cNvSpPr txBox="1"/>
          <p:nvPr/>
        </p:nvSpPr>
        <p:spPr>
          <a:xfrm>
            <a:off x="3140968" y="3275856"/>
            <a:ext cx="936104" cy="288147"/>
          </a:xfrm>
          <a:prstGeom prst="rect">
            <a:avLst/>
          </a:prstGeom>
          <a:solidFill>
            <a:schemeClr val="bg1">
              <a:alpha val="60000"/>
            </a:schemeClr>
          </a:solidFill>
          <a:ln w="3175">
            <a:solidFill>
              <a:schemeClr val="tx1"/>
            </a:solidFill>
          </a:ln>
        </p:spPr>
        <p:txBody>
          <a:bodyPr wrap="square" lIns="36000" tIns="36000" rIns="36000" bIns="36000" rtlCol="0">
            <a:spAutoFit/>
          </a:bodyPr>
          <a:lstStyle/>
          <a:p>
            <a:pPr algn="ctr"/>
            <a:r>
              <a:rPr lang="nb-NO" sz="1400" b="1" dirty="0" err="1" smtClean="0">
                <a:latin typeface="Arial" pitchFamily="34" charset="0"/>
                <a:cs typeface="Arial" pitchFamily="34" charset="0"/>
              </a:rPr>
              <a:t>Racetrack</a:t>
            </a:r>
            <a:endParaRPr lang="nb-NO" sz="14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TekstSylinder 14"/>
          <p:cNvSpPr txBox="1"/>
          <p:nvPr/>
        </p:nvSpPr>
        <p:spPr>
          <a:xfrm>
            <a:off x="4581128" y="1691680"/>
            <a:ext cx="504056" cy="288147"/>
          </a:xfrm>
          <a:prstGeom prst="rect">
            <a:avLst/>
          </a:prstGeom>
          <a:solidFill>
            <a:schemeClr val="bg1">
              <a:alpha val="60000"/>
            </a:schemeClr>
          </a:solidFill>
          <a:ln w="3175">
            <a:solidFill>
              <a:schemeClr val="tx1"/>
            </a:solidFill>
          </a:ln>
        </p:spPr>
        <p:txBody>
          <a:bodyPr wrap="square" lIns="36000" tIns="36000" rIns="36000" bIns="36000" rtlCol="0">
            <a:spAutoFit/>
          </a:bodyPr>
          <a:lstStyle/>
          <a:p>
            <a:pPr algn="ctr"/>
            <a:r>
              <a:rPr lang="nb-NO" sz="1400" b="1" dirty="0" smtClean="0">
                <a:latin typeface="Arial" pitchFamily="34" charset="0"/>
                <a:cs typeface="Arial" pitchFamily="34" charset="0"/>
              </a:rPr>
              <a:t>Lake</a:t>
            </a:r>
            <a:endParaRPr lang="nb-NO" sz="14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6" name="TekstSylinder 15"/>
          <p:cNvSpPr txBox="1"/>
          <p:nvPr/>
        </p:nvSpPr>
        <p:spPr>
          <a:xfrm>
            <a:off x="2492896" y="1331640"/>
            <a:ext cx="936104" cy="288147"/>
          </a:xfrm>
          <a:prstGeom prst="rect">
            <a:avLst/>
          </a:prstGeom>
          <a:solidFill>
            <a:schemeClr val="bg1">
              <a:alpha val="60000"/>
            </a:schemeClr>
          </a:solidFill>
          <a:ln w="3175">
            <a:solidFill>
              <a:schemeClr val="tx1"/>
            </a:solidFill>
          </a:ln>
        </p:spPr>
        <p:txBody>
          <a:bodyPr wrap="square" lIns="36000" tIns="36000" rIns="36000" bIns="36000" rtlCol="0">
            <a:spAutoFit/>
          </a:bodyPr>
          <a:lstStyle/>
          <a:p>
            <a:pPr algn="ctr"/>
            <a:r>
              <a:rPr lang="nb-NO" sz="1400" b="1" dirty="0" err="1" smtClean="0">
                <a:latin typeface="Arial" pitchFamily="34" charset="0"/>
                <a:cs typeface="Arial" pitchFamily="34" charset="0"/>
              </a:rPr>
              <a:t>Harbour</a:t>
            </a:r>
            <a:endParaRPr lang="nb-NO" sz="14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7" name="TekstSylinder 16"/>
          <p:cNvSpPr txBox="1"/>
          <p:nvPr/>
        </p:nvSpPr>
        <p:spPr>
          <a:xfrm>
            <a:off x="404664" y="2699792"/>
            <a:ext cx="576064" cy="288147"/>
          </a:xfrm>
          <a:prstGeom prst="rect">
            <a:avLst/>
          </a:prstGeom>
          <a:solidFill>
            <a:schemeClr val="bg1">
              <a:alpha val="60000"/>
            </a:schemeClr>
          </a:solidFill>
          <a:ln w="3175">
            <a:solidFill>
              <a:schemeClr val="tx1"/>
            </a:solidFill>
          </a:ln>
        </p:spPr>
        <p:txBody>
          <a:bodyPr wrap="square" lIns="36000" tIns="36000" rIns="36000" bIns="36000" rtlCol="0">
            <a:spAutoFit/>
          </a:bodyPr>
          <a:lstStyle/>
          <a:p>
            <a:pPr algn="ctr"/>
            <a:r>
              <a:rPr lang="nb-NO" sz="1400" b="1" dirty="0" err="1" smtClean="0">
                <a:latin typeface="Arial" pitchFamily="34" charset="0"/>
                <a:cs typeface="Arial" pitchFamily="34" charset="0"/>
              </a:rPr>
              <a:t>Hexx</a:t>
            </a:r>
            <a:endParaRPr lang="nb-NO" sz="14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8" name="TekstSylinder 17"/>
          <p:cNvSpPr txBox="1"/>
          <p:nvPr/>
        </p:nvSpPr>
        <p:spPr>
          <a:xfrm>
            <a:off x="260648" y="827584"/>
            <a:ext cx="792088" cy="288147"/>
          </a:xfrm>
          <a:prstGeom prst="rect">
            <a:avLst/>
          </a:prstGeom>
          <a:solidFill>
            <a:schemeClr val="bg1">
              <a:alpha val="60000"/>
            </a:schemeClr>
          </a:solidFill>
          <a:ln w="3175">
            <a:solidFill>
              <a:schemeClr val="tx1"/>
            </a:solidFill>
          </a:ln>
        </p:spPr>
        <p:txBody>
          <a:bodyPr wrap="square" lIns="36000" tIns="36000" rIns="36000" bIns="36000" rtlCol="0">
            <a:spAutoFit/>
          </a:bodyPr>
          <a:lstStyle/>
          <a:p>
            <a:pPr algn="ctr"/>
            <a:r>
              <a:rPr lang="nb-NO" sz="1400" b="1" dirty="0" err="1" smtClean="0">
                <a:latin typeface="Arial" pitchFamily="34" charset="0"/>
                <a:cs typeface="Arial" pitchFamily="34" charset="0"/>
              </a:rPr>
              <a:t>Eyeball</a:t>
            </a:r>
            <a:endParaRPr lang="nb-NO" sz="14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9" name="TekstSylinder 18"/>
          <p:cNvSpPr txBox="1"/>
          <p:nvPr/>
        </p:nvSpPr>
        <p:spPr>
          <a:xfrm>
            <a:off x="1556792" y="323528"/>
            <a:ext cx="936104" cy="288147"/>
          </a:xfrm>
          <a:prstGeom prst="rect">
            <a:avLst/>
          </a:prstGeom>
          <a:solidFill>
            <a:schemeClr val="bg1">
              <a:alpha val="60000"/>
            </a:schemeClr>
          </a:solidFill>
          <a:ln w="3175">
            <a:solidFill>
              <a:schemeClr val="tx1"/>
            </a:solidFill>
          </a:ln>
        </p:spPr>
        <p:txBody>
          <a:bodyPr wrap="square" lIns="36000" tIns="36000" rIns="36000" bIns="36000" rtlCol="0">
            <a:spAutoFit/>
          </a:bodyPr>
          <a:lstStyle/>
          <a:p>
            <a:pPr algn="ctr"/>
            <a:r>
              <a:rPr lang="nb-NO" sz="1400" b="1" dirty="0" smtClean="0">
                <a:latin typeface="Arial" pitchFamily="34" charset="0"/>
                <a:cs typeface="Arial" pitchFamily="34" charset="0"/>
              </a:rPr>
              <a:t>Al Gurm</a:t>
            </a:r>
            <a:endParaRPr lang="nb-NO" sz="1400" b="1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21" name="Rett pil 20"/>
          <p:cNvCxnSpPr>
            <a:stCxn id="18" idx="2"/>
            <a:endCxn id="7" idx="1"/>
          </p:cNvCxnSpPr>
          <p:nvPr/>
        </p:nvCxnSpPr>
        <p:spPr>
          <a:xfrm>
            <a:off x="656692" y="1115731"/>
            <a:ext cx="427598" cy="423219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Rett pil 21"/>
          <p:cNvCxnSpPr>
            <a:stCxn id="19" idx="2"/>
            <a:endCxn id="8" idx="1"/>
          </p:cNvCxnSpPr>
          <p:nvPr/>
        </p:nvCxnSpPr>
        <p:spPr>
          <a:xfrm>
            <a:off x="2024844" y="611675"/>
            <a:ext cx="435339" cy="596717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Rett pil 24"/>
          <p:cNvCxnSpPr>
            <a:stCxn id="4" idx="0"/>
            <a:endCxn id="10" idx="3"/>
          </p:cNvCxnSpPr>
          <p:nvPr/>
        </p:nvCxnSpPr>
        <p:spPr>
          <a:xfrm flipV="1">
            <a:off x="6173924" y="1331797"/>
            <a:ext cx="440896" cy="503899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Rett pil 27"/>
          <p:cNvCxnSpPr>
            <a:stCxn id="15" idx="2"/>
            <a:endCxn id="9" idx="0"/>
          </p:cNvCxnSpPr>
          <p:nvPr/>
        </p:nvCxnSpPr>
        <p:spPr>
          <a:xfrm flipH="1">
            <a:off x="4705101" y="1979827"/>
            <a:ext cx="128055" cy="471564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Rett pil 30"/>
          <p:cNvCxnSpPr>
            <a:stCxn id="13" idx="0"/>
            <a:endCxn id="11" idx="3"/>
          </p:cNvCxnSpPr>
          <p:nvPr/>
        </p:nvCxnSpPr>
        <p:spPr>
          <a:xfrm flipV="1">
            <a:off x="5409220" y="3139132"/>
            <a:ext cx="128067" cy="352748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Rett pil 33"/>
          <p:cNvCxnSpPr>
            <a:stCxn id="14" idx="0"/>
            <a:endCxn id="12" idx="3"/>
          </p:cNvCxnSpPr>
          <p:nvPr/>
        </p:nvCxnSpPr>
        <p:spPr>
          <a:xfrm flipV="1">
            <a:off x="3609020" y="2913422"/>
            <a:ext cx="269028" cy="362434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Rett pil 36"/>
          <p:cNvCxnSpPr>
            <a:stCxn id="16" idx="2"/>
            <a:endCxn id="3" idx="0"/>
          </p:cNvCxnSpPr>
          <p:nvPr/>
        </p:nvCxnSpPr>
        <p:spPr>
          <a:xfrm flipH="1">
            <a:off x="2940190" y="1619787"/>
            <a:ext cx="20758" cy="402196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Rett pil 40"/>
          <p:cNvCxnSpPr>
            <a:stCxn id="17" idx="0"/>
            <a:endCxn id="6" idx="3"/>
          </p:cNvCxnSpPr>
          <p:nvPr/>
        </p:nvCxnSpPr>
        <p:spPr>
          <a:xfrm flipV="1">
            <a:off x="692696" y="2145806"/>
            <a:ext cx="316467" cy="553986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Picture 2"/>
          <p:cNvPicPr>
            <a:picLocks noChangeAspect="1" noChangeArrowheads="1"/>
          </p:cNvPicPr>
          <p:nvPr/>
        </p:nvPicPr>
        <p:blipFill>
          <a:blip r:embed="rId3" cstate="print"/>
          <a:srcRect r="3158"/>
          <a:stretch>
            <a:fillRect/>
          </a:stretch>
        </p:blipFill>
        <p:spPr bwMode="auto">
          <a:xfrm>
            <a:off x="2492896" y="5796136"/>
            <a:ext cx="2073859" cy="154569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60" name="Picture 3"/>
          <p:cNvPicPr>
            <a:picLocks noChangeAspect="1" noChangeArrowheads="1"/>
          </p:cNvPicPr>
          <p:nvPr/>
        </p:nvPicPr>
        <p:blipFill>
          <a:blip r:embed="rId4" cstate="print"/>
          <a:srcRect t="3051"/>
          <a:stretch>
            <a:fillRect/>
          </a:stretch>
        </p:blipFill>
        <p:spPr bwMode="auto">
          <a:xfrm>
            <a:off x="2492896" y="7452320"/>
            <a:ext cx="2051823" cy="150397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61" name="Picture 4"/>
          <p:cNvPicPr>
            <a:picLocks noChangeAspect="1" noChangeArrowheads="1"/>
          </p:cNvPicPr>
          <p:nvPr/>
        </p:nvPicPr>
        <p:blipFill>
          <a:blip r:embed="rId5" cstate="print"/>
          <a:srcRect t="3235"/>
          <a:stretch>
            <a:fillRect/>
          </a:stretch>
        </p:blipFill>
        <p:spPr bwMode="auto">
          <a:xfrm>
            <a:off x="4777872" y="5796136"/>
            <a:ext cx="2038563" cy="154569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62" name="Picture 5"/>
          <p:cNvPicPr>
            <a:picLocks noChangeAspect="1" noChangeArrowheads="1"/>
          </p:cNvPicPr>
          <p:nvPr/>
        </p:nvPicPr>
        <p:blipFill>
          <a:blip r:embed="rId6" cstate="print"/>
          <a:srcRect t="3713"/>
          <a:stretch>
            <a:fillRect/>
          </a:stretch>
        </p:blipFill>
        <p:spPr bwMode="auto">
          <a:xfrm>
            <a:off x="4783091" y="4139952"/>
            <a:ext cx="2033344" cy="151208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63" name="Picture 6"/>
          <p:cNvPicPr>
            <a:picLocks noChangeAspect="1" noChangeArrowheads="1"/>
          </p:cNvPicPr>
          <p:nvPr/>
        </p:nvPicPr>
        <p:blipFill>
          <a:blip r:embed="rId7" cstate="print"/>
          <a:srcRect l="7025" t="3644" r="14034"/>
          <a:stretch>
            <a:fillRect/>
          </a:stretch>
        </p:blipFill>
        <p:spPr bwMode="auto">
          <a:xfrm>
            <a:off x="41565" y="4139951"/>
            <a:ext cx="2034790" cy="151216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64" name="Picture 7"/>
          <p:cNvPicPr>
            <a:picLocks noChangeAspect="1" noChangeArrowheads="1"/>
          </p:cNvPicPr>
          <p:nvPr/>
        </p:nvPicPr>
        <p:blipFill>
          <a:blip r:embed="rId8" cstate="print"/>
          <a:srcRect t="5428"/>
          <a:stretch>
            <a:fillRect/>
          </a:stretch>
        </p:blipFill>
        <p:spPr bwMode="auto">
          <a:xfrm>
            <a:off x="2492896" y="4139952"/>
            <a:ext cx="2060230" cy="151216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65" name="Picture 8"/>
          <p:cNvPicPr>
            <a:picLocks noChangeAspect="1" noChangeArrowheads="1"/>
          </p:cNvPicPr>
          <p:nvPr/>
        </p:nvPicPr>
        <p:blipFill>
          <a:blip r:embed="rId9" cstate="print"/>
          <a:srcRect t="2554"/>
          <a:stretch>
            <a:fillRect/>
          </a:stretch>
        </p:blipFill>
        <p:spPr bwMode="auto">
          <a:xfrm>
            <a:off x="72334" y="7452320"/>
            <a:ext cx="2032686" cy="151022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66" name="Picture 9"/>
          <p:cNvPicPr>
            <a:picLocks noChangeAspect="1" noChangeArrowheads="1"/>
          </p:cNvPicPr>
          <p:nvPr/>
        </p:nvPicPr>
        <p:blipFill>
          <a:blip r:embed="rId10" cstate="print"/>
          <a:srcRect t="3920"/>
          <a:stretch>
            <a:fillRect/>
          </a:stretch>
        </p:blipFill>
        <p:spPr bwMode="auto">
          <a:xfrm>
            <a:off x="72334" y="5796136"/>
            <a:ext cx="2030144" cy="154569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67" name="TekstSylinder 66"/>
          <p:cNvSpPr txBox="1"/>
          <p:nvPr/>
        </p:nvSpPr>
        <p:spPr>
          <a:xfrm>
            <a:off x="620688" y="7452320"/>
            <a:ext cx="792088" cy="288147"/>
          </a:xfrm>
          <a:prstGeom prst="rect">
            <a:avLst/>
          </a:prstGeom>
          <a:solidFill>
            <a:schemeClr val="bg1">
              <a:alpha val="30000"/>
            </a:schemeClr>
          </a:solidFill>
          <a:ln w="3175">
            <a:solidFill>
              <a:schemeClr val="tx1"/>
            </a:solidFill>
          </a:ln>
        </p:spPr>
        <p:txBody>
          <a:bodyPr wrap="square" lIns="36000" tIns="36000" rIns="36000" bIns="36000" rtlCol="0">
            <a:spAutoFit/>
          </a:bodyPr>
          <a:lstStyle/>
          <a:p>
            <a:pPr algn="ctr"/>
            <a:r>
              <a:rPr lang="nb-NO" sz="1400" b="1" dirty="0" err="1" smtClean="0">
                <a:latin typeface="Arial" pitchFamily="34" charset="0"/>
                <a:cs typeface="Arial" pitchFamily="34" charset="0"/>
              </a:rPr>
              <a:t>Eyeball</a:t>
            </a:r>
            <a:endParaRPr lang="nb-NO" sz="14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8" name="TekstSylinder 67"/>
          <p:cNvSpPr txBox="1"/>
          <p:nvPr/>
        </p:nvSpPr>
        <p:spPr>
          <a:xfrm>
            <a:off x="620688" y="5796136"/>
            <a:ext cx="936104" cy="288147"/>
          </a:xfrm>
          <a:prstGeom prst="rect">
            <a:avLst/>
          </a:prstGeom>
          <a:solidFill>
            <a:schemeClr val="bg1">
              <a:alpha val="30000"/>
            </a:schemeClr>
          </a:solidFill>
          <a:ln w="3175">
            <a:solidFill>
              <a:schemeClr val="tx1"/>
            </a:solidFill>
          </a:ln>
        </p:spPr>
        <p:txBody>
          <a:bodyPr wrap="square" lIns="36000" tIns="36000" rIns="36000" bIns="36000" rtlCol="0">
            <a:spAutoFit/>
          </a:bodyPr>
          <a:lstStyle/>
          <a:p>
            <a:pPr algn="ctr"/>
            <a:r>
              <a:rPr lang="nb-NO" sz="1400" b="1" dirty="0" smtClean="0">
                <a:latin typeface="Arial" pitchFamily="34" charset="0"/>
                <a:cs typeface="Arial" pitchFamily="34" charset="0"/>
              </a:rPr>
              <a:t>Al Gurm</a:t>
            </a:r>
            <a:endParaRPr lang="nb-NO" sz="14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9" name="TekstSylinder 68"/>
          <p:cNvSpPr txBox="1"/>
          <p:nvPr/>
        </p:nvSpPr>
        <p:spPr>
          <a:xfrm>
            <a:off x="548680" y="4139952"/>
            <a:ext cx="936104" cy="288147"/>
          </a:xfrm>
          <a:prstGeom prst="rect">
            <a:avLst/>
          </a:prstGeom>
          <a:solidFill>
            <a:schemeClr val="bg1">
              <a:alpha val="30000"/>
            </a:schemeClr>
          </a:solidFill>
          <a:ln w="3175">
            <a:solidFill>
              <a:schemeClr val="tx1"/>
            </a:solidFill>
          </a:ln>
        </p:spPr>
        <p:txBody>
          <a:bodyPr wrap="square" lIns="36000" tIns="36000" rIns="36000" bIns="36000" rtlCol="0">
            <a:spAutoFit/>
          </a:bodyPr>
          <a:lstStyle/>
          <a:p>
            <a:pPr algn="ctr"/>
            <a:r>
              <a:rPr lang="nb-NO" sz="1400" b="1" dirty="0" err="1" smtClean="0">
                <a:latin typeface="Arial" pitchFamily="34" charset="0"/>
                <a:cs typeface="Arial" pitchFamily="34" charset="0"/>
              </a:rPr>
              <a:t>Harbour</a:t>
            </a:r>
            <a:endParaRPr lang="nb-NO" sz="14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0" name="TekstSylinder 69"/>
          <p:cNvSpPr txBox="1"/>
          <p:nvPr/>
        </p:nvSpPr>
        <p:spPr>
          <a:xfrm>
            <a:off x="3140968" y="4139952"/>
            <a:ext cx="576064" cy="288147"/>
          </a:xfrm>
          <a:prstGeom prst="rect">
            <a:avLst/>
          </a:prstGeom>
          <a:solidFill>
            <a:schemeClr val="bg1">
              <a:alpha val="30000"/>
            </a:schemeClr>
          </a:solidFill>
          <a:ln w="3175">
            <a:solidFill>
              <a:schemeClr val="tx1"/>
            </a:solidFill>
          </a:ln>
        </p:spPr>
        <p:txBody>
          <a:bodyPr wrap="square" lIns="36000" tIns="36000" rIns="36000" bIns="36000" rtlCol="0">
            <a:spAutoFit/>
          </a:bodyPr>
          <a:lstStyle/>
          <a:p>
            <a:pPr algn="ctr"/>
            <a:r>
              <a:rPr lang="nb-NO" sz="1400" b="1" dirty="0" err="1" smtClean="0">
                <a:latin typeface="Arial" pitchFamily="34" charset="0"/>
                <a:cs typeface="Arial" pitchFamily="34" charset="0"/>
              </a:rPr>
              <a:t>Hexx</a:t>
            </a:r>
            <a:endParaRPr lang="nb-NO" sz="14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1" name="TekstSylinder 70"/>
          <p:cNvSpPr txBox="1"/>
          <p:nvPr/>
        </p:nvSpPr>
        <p:spPr>
          <a:xfrm>
            <a:off x="5373216" y="5796136"/>
            <a:ext cx="936104" cy="288147"/>
          </a:xfrm>
          <a:prstGeom prst="rect">
            <a:avLst/>
          </a:prstGeom>
          <a:solidFill>
            <a:schemeClr val="bg1">
              <a:alpha val="30000"/>
            </a:schemeClr>
          </a:solidFill>
          <a:ln w="3175">
            <a:solidFill>
              <a:schemeClr val="tx1"/>
            </a:solidFill>
          </a:ln>
        </p:spPr>
        <p:txBody>
          <a:bodyPr wrap="square" lIns="36000" tIns="36000" rIns="36000" bIns="36000" rtlCol="0">
            <a:spAutoFit/>
          </a:bodyPr>
          <a:lstStyle/>
          <a:p>
            <a:pPr algn="ctr"/>
            <a:r>
              <a:rPr lang="nb-NO" sz="1400" b="1" dirty="0" err="1" smtClean="0">
                <a:latin typeface="Arial" pitchFamily="34" charset="0"/>
                <a:cs typeface="Arial" pitchFamily="34" charset="0"/>
              </a:rPr>
              <a:t>Racetrack</a:t>
            </a:r>
            <a:endParaRPr lang="nb-NO" sz="14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2" name="TekstSylinder 71"/>
          <p:cNvSpPr txBox="1"/>
          <p:nvPr/>
        </p:nvSpPr>
        <p:spPr>
          <a:xfrm>
            <a:off x="3140968" y="7452320"/>
            <a:ext cx="648072" cy="288147"/>
          </a:xfrm>
          <a:prstGeom prst="rect">
            <a:avLst/>
          </a:prstGeom>
          <a:solidFill>
            <a:schemeClr val="bg1">
              <a:alpha val="30000"/>
            </a:schemeClr>
          </a:solidFill>
          <a:ln w="3175">
            <a:solidFill>
              <a:schemeClr val="tx1"/>
            </a:solidFill>
          </a:ln>
        </p:spPr>
        <p:txBody>
          <a:bodyPr wrap="square" lIns="36000" tIns="36000" rIns="36000" bIns="36000" rtlCol="0">
            <a:spAutoFit/>
          </a:bodyPr>
          <a:lstStyle/>
          <a:p>
            <a:pPr algn="ctr"/>
            <a:r>
              <a:rPr lang="nb-NO" sz="1400" b="1" dirty="0" err="1" smtClean="0">
                <a:latin typeface="Arial" pitchFamily="34" charset="0"/>
                <a:cs typeface="Arial" pitchFamily="34" charset="0"/>
              </a:rPr>
              <a:t>Village</a:t>
            </a:r>
            <a:endParaRPr lang="nb-NO" sz="14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3" name="TekstSylinder 72"/>
          <p:cNvSpPr txBox="1"/>
          <p:nvPr/>
        </p:nvSpPr>
        <p:spPr>
          <a:xfrm>
            <a:off x="5517232" y="4139952"/>
            <a:ext cx="504056" cy="288147"/>
          </a:xfrm>
          <a:prstGeom prst="rect">
            <a:avLst/>
          </a:prstGeom>
          <a:solidFill>
            <a:schemeClr val="bg1">
              <a:alpha val="30000"/>
            </a:schemeClr>
          </a:solidFill>
          <a:ln w="3175">
            <a:solidFill>
              <a:schemeClr val="tx1"/>
            </a:solidFill>
          </a:ln>
        </p:spPr>
        <p:txBody>
          <a:bodyPr wrap="square" lIns="36000" tIns="36000" rIns="36000" bIns="36000" rtlCol="0">
            <a:spAutoFit/>
          </a:bodyPr>
          <a:lstStyle/>
          <a:p>
            <a:pPr algn="ctr"/>
            <a:r>
              <a:rPr lang="nb-NO" sz="1400" b="1" dirty="0" smtClean="0">
                <a:latin typeface="Arial" pitchFamily="34" charset="0"/>
                <a:cs typeface="Arial" pitchFamily="34" charset="0"/>
              </a:rPr>
              <a:t>Lake</a:t>
            </a:r>
            <a:endParaRPr lang="nb-NO" sz="14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4" name="TekstSylinder 73"/>
          <p:cNvSpPr txBox="1"/>
          <p:nvPr/>
        </p:nvSpPr>
        <p:spPr>
          <a:xfrm>
            <a:off x="2852936" y="5796136"/>
            <a:ext cx="1368152" cy="288147"/>
          </a:xfrm>
          <a:prstGeom prst="rect">
            <a:avLst/>
          </a:prstGeom>
          <a:solidFill>
            <a:schemeClr val="bg1">
              <a:alpha val="30000"/>
            </a:schemeClr>
          </a:solidFill>
          <a:ln w="3175">
            <a:solidFill>
              <a:schemeClr val="tx1"/>
            </a:solidFill>
          </a:ln>
        </p:spPr>
        <p:txBody>
          <a:bodyPr wrap="square" lIns="36000" tIns="36000" rIns="36000" bIns="36000" rtlCol="0">
            <a:spAutoFit/>
          </a:bodyPr>
          <a:lstStyle/>
          <a:p>
            <a:r>
              <a:rPr lang="nb-NO" sz="1400" b="1" dirty="0" smtClean="0">
                <a:latin typeface="Arial" pitchFamily="34" charset="0"/>
                <a:cs typeface="Arial" pitchFamily="34" charset="0"/>
              </a:rPr>
              <a:t>X-Ray </a:t>
            </a:r>
            <a:r>
              <a:rPr lang="nb-NO" sz="1400" b="1" dirty="0" err="1" smtClean="0">
                <a:latin typeface="Arial" pitchFamily="34" charset="0"/>
                <a:cs typeface="Arial" pitchFamily="34" charset="0"/>
              </a:rPr>
              <a:t>junction</a:t>
            </a:r>
            <a:endParaRPr lang="nb-NO" sz="1400" b="1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Ellipse 48"/>
          <p:cNvSpPr/>
          <p:nvPr/>
        </p:nvSpPr>
        <p:spPr>
          <a:xfrm>
            <a:off x="4377407" y="1890440"/>
            <a:ext cx="144016" cy="144016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" name="Rektangel 1"/>
          <p:cNvSpPr/>
          <p:nvPr/>
        </p:nvSpPr>
        <p:spPr>
          <a:xfrm rot="5701676">
            <a:off x="2044536" y="3742948"/>
            <a:ext cx="401378" cy="45719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" name="Ellipse 2"/>
          <p:cNvSpPr/>
          <p:nvPr/>
        </p:nvSpPr>
        <p:spPr>
          <a:xfrm rot="19997090">
            <a:off x="2062438" y="5034920"/>
            <a:ext cx="288032" cy="144016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7" name="Ellipse 6"/>
          <p:cNvSpPr/>
          <p:nvPr/>
        </p:nvSpPr>
        <p:spPr>
          <a:xfrm>
            <a:off x="4665439" y="1890440"/>
            <a:ext cx="144016" cy="144016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" name="TekstSylinder 9"/>
          <p:cNvSpPr txBox="1"/>
          <p:nvPr/>
        </p:nvSpPr>
        <p:spPr>
          <a:xfrm>
            <a:off x="2276872" y="3563888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>
                <a:latin typeface="Arial" pitchFamily="34" charset="0"/>
                <a:cs typeface="Arial" pitchFamily="34" charset="0"/>
              </a:rPr>
              <a:t>OMAL</a:t>
            </a:r>
            <a:endParaRPr lang="nb-NO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TekstSylinder 10"/>
          <p:cNvSpPr txBox="1"/>
          <p:nvPr/>
        </p:nvSpPr>
        <p:spPr>
          <a:xfrm>
            <a:off x="1196752" y="107504"/>
            <a:ext cx="4176464" cy="36933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 smtClean="0">
                <a:latin typeface="Arial" pitchFamily="34" charset="0"/>
                <a:cs typeface="Arial" pitchFamily="34" charset="0"/>
              </a:rPr>
              <a:t>AL  AIN VFR DEPARTURE ROUTES</a:t>
            </a:r>
            <a:endParaRPr lang="nb-NO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4" name="Rett pil 13"/>
          <p:cNvCxnSpPr>
            <a:stCxn id="20" idx="3"/>
          </p:cNvCxnSpPr>
          <p:nvPr/>
        </p:nvCxnSpPr>
        <p:spPr>
          <a:xfrm flipV="1">
            <a:off x="2298563" y="1979716"/>
            <a:ext cx="36600" cy="893878"/>
          </a:xfrm>
          <a:prstGeom prst="straightConnector1">
            <a:avLst/>
          </a:prstGeom>
          <a:ln w="1905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Rett linje 15"/>
          <p:cNvCxnSpPr>
            <a:stCxn id="20" idx="1"/>
            <a:endCxn id="2" idx="1"/>
          </p:cNvCxnSpPr>
          <p:nvPr/>
        </p:nvCxnSpPr>
        <p:spPr>
          <a:xfrm flipH="1">
            <a:off x="2262813" y="3218617"/>
            <a:ext cx="18239" cy="34727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kstSylinder 19"/>
          <p:cNvSpPr txBox="1"/>
          <p:nvPr/>
        </p:nvSpPr>
        <p:spPr>
          <a:xfrm rot="16374325">
            <a:off x="2117073" y="2922995"/>
            <a:ext cx="345468" cy="246221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r>
              <a:rPr lang="nb-NO" sz="1000" dirty="0" smtClean="0">
                <a:latin typeface="Arial" pitchFamily="34" charset="0"/>
                <a:cs typeface="Arial" pitchFamily="34" charset="0"/>
              </a:rPr>
              <a:t>002˚</a:t>
            </a:r>
            <a:endParaRPr lang="nb-NO" sz="10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31" name="Rett linje 30"/>
          <p:cNvCxnSpPr/>
          <p:nvPr/>
        </p:nvCxnSpPr>
        <p:spPr>
          <a:xfrm>
            <a:off x="2204864" y="1979712"/>
            <a:ext cx="228774" cy="1426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kstSylinder 32"/>
          <p:cNvSpPr txBox="1"/>
          <p:nvPr/>
        </p:nvSpPr>
        <p:spPr>
          <a:xfrm>
            <a:off x="1628800" y="1907704"/>
            <a:ext cx="576064" cy="24622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nb-NO" sz="10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T-junction</a:t>
            </a:r>
            <a:endParaRPr lang="nb-NO" sz="1000" dirty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4" name="Rektangel 33"/>
          <p:cNvSpPr/>
          <p:nvPr/>
        </p:nvSpPr>
        <p:spPr>
          <a:xfrm>
            <a:off x="3795838" y="731783"/>
            <a:ext cx="216024" cy="14401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5" name="TekstSylinder 34"/>
          <p:cNvSpPr txBox="1"/>
          <p:nvPr/>
        </p:nvSpPr>
        <p:spPr>
          <a:xfrm>
            <a:off x="4008463" y="683568"/>
            <a:ext cx="576064" cy="24622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nb-NO" sz="10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Village</a:t>
            </a:r>
            <a:endParaRPr lang="nb-NO" sz="1000" dirty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3" name="TekstSylinder 42"/>
          <p:cNvSpPr txBox="1"/>
          <p:nvPr/>
        </p:nvSpPr>
        <p:spPr>
          <a:xfrm rot="20133776">
            <a:off x="2672862" y="1173766"/>
            <a:ext cx="334441" cy="246221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r>
              <a:rPr lang="nb-NO" sz="1000" dirty="0" smtClean="0">
                <a:latin typeface="Arial" pitchFamily="34" charset="0"/>
                <a:cs typeface="Arial" pitchFamily="34" charset="0"/>
              </a:rPr>
              <a:t>073˚</a:t>
            </a:r>
            <a:endParaRPr lang="nb-NO" sz="1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8" name="Ellipse 47"/>
          <p:cNvSpPr/>
          <p:nvPr/>
        </p:nvSpPr>
        <p:spPr>
          <a:xfrm>
            <a:off x="4521423" y="1890440"/>
            <a:ext cx="144016" cy="144016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0" name="TekstSylinder 49"/>
          <p:cNvSpPr txBox="1"/>
          <p:nvPr/>
        </p:nvSpPr>
        <p:spPr>
          <a:xfrm>
            <a:off x="4809057" y="1835696"/>
            <a:ext cx="576064" cy="24622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nb-NO" sz="10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Circles</a:t>
            </a:r>
            <a:endParaRPr lang="nb-NO" sz="1000" dirty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7" name="TekstSylinder 66"/>
          <p:cNvSpPr txBox="1"/>
          <p:nvPr/>
        </p:nvSpPr>
        <p:spPr>
          <a:xfrm>
            <a:off x="1772816" y="1835696"/>
            <a:ext cx="360040" cy="153888"/>
          </a:xfrm>
          <a:prstGeom prst="rect">
            <a:avLst/>
          </a:prstGeom>
          <a:noFill/>
          <a:ln>
            <a:noFill/>
          </a:ln>
        </p:spPr>
        <p:txBody>
          <a:bodyPr wrap="square" lIns="36000" tIns="0" rIns="36000" bIns="0" rtlCol="0">
            <a:spAutoFit/>
          </a:bodyPr>
          <a:lstStyle/>
          <a:p>
            <a:r>
              <a:rPr lang="nb-NO" sz="1000" b="1" u="sng" dirty="0" smtClean="0">
                <a:latin typeface="Arial" pitchFamily="34" charset="0"/>
                <a:cs typeface="Arial" pitchFamily="34" charset="0"/>
              </a:rPr>
              <a:t>4500</a:t>
            </a:r>
            <a:endParaRPr lang="nb-NO" sz="1000" b="1" u="sng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8" name="TekstSylinder 67"/>
          <p:cNvSpPr txBox="1"/>
          <p:nvPr/>
        </p:nvSpPr>
        <p:spPr>
          <a:xfrm>
            <a:off x="3645024" y="539552"/>
            <a:ext cx="360040" cy="153888"/>
          </a:xfrm>
          <a:prstGeom prst="rect">
            <a:avLst/>
          </a:prstGeom>
          <a:noFill/>
          <a:ln>
            <a:noFill/>
          </a:ln>
        </p:spPr>
        <p:txBody>
          <a:bodyPr wrap="square" lIns="36000" tIns="0" rIns="36000" bIns="0" rtlCol="0">
            <a:spAutoFit/>
          </a:bodyPr>
          <a:lstStyle/>
          <a:p>
            <a:r>
              <a:rPr lang="nb-NO" sz="1000" b="1" u="sng" dirty="0" smtClean="0">
                <a:latin typeface="Arial" pitchFamily="34" charset="0"/>
                <a:cs typeface="Arial" pitchFamily="34" charset="0"/>
              </a:rPr>
              <a:t>6000</a:t>
            </a:r>
            <a:endParaRPr lang="nb-NO" sz="1000" b="1" u="sng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9" name="TekstSylinder 68"/>
          <p:cNvSpPr txBox="1"/>
          <p:nvPr/>
        </p:nvSpPr>
        <p:spPr>
          <a:xfrm>
            <a:off x="4244898" y="1725244"/>
            <a:ext cx="360040" cy="153888"/>
          </a:xfrm>
          <a:prstGeom prst="rect">
            <a:avLst/>
          </a:prstGeom>
          <a:noFill/>
          <a:ln>
            <a:noFill/>
          </a:ln>
        </p:spPr>
        <p:txBody>
          <a:bodyPr wrap="square" lIns="36000" tIns="0" rIns="36000" bIns="0" rtlCol="0">
            <a:spAutoFit/>
          </a:bodyPr>
          <a:lstStyle/>
          <a:p>
            <a:r>
              <a:rPr lang="nb-NO" sz="1000" b="1" u="sng" dirty="0" smtClean="0">
                <a:latin typeface="Arial" pitchFamily="34" charset="0"/>
                <a:cs typeface="Arial" pitchFamily="34" charset="0"/>
              </a:rPr>
              <a:t>6000</a:t>
            </a:r>
            <a:endParaRPr lang="nb-NO" sz="1000" b="1" u="sng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9" name="Bue 78"/>
          <p:cNvSpPr/>
          <p:nvPr/>
        </p:nvSpPr>
        <p:spPr>
          <a:xfrm flipH="1">
            <a:off x="2334085" y="1305009"/>
            <a:ext cx="953858" cy="1368152"/>
          </a:xfrm>
          <a:prstGeom prst="arc">
            <a:avLst>
              <a:gd name="adj1" fmla="val 16918508"/>
              <a:gd name="adj2" fmla="val 0"/>
            </a:avLst>
          </a:prstGeom>
          <a:ln w="19050">
            <a:solidFill>
              <a:schemeClr val="tx1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82" name="Rett linje 81"/>
          <p:cNvCxnSpPr/>
          <p:nvPr/>
        </p:nvCxnSpPr>
        <p:spPr>
          <a:xfrm flipH="1">
            <a:off x="2924945" y="1056484"/>
            <a:ext cx="368935" cy="17121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Rett linje 87"/>
          <p:cNvCxnSpPr/>
          <p:nvPr/>
        </p:nvCxnSpPr>
        <p:spPr>
          <a:xfrm>
            <a:off x="3326401" y="941009"/>
            <a:ext cx="0" cy="21602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Rett linje 88"/>
          <p:cNvCxnSpPr/>
          <p:nvPr/>
        </p:nvCxnSpPr>
        <p:spPr>
          <a:xfrm>
            <a:off x="3381414" y="899592"/>
            <a:ext cx="0" cy="21602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Rett linje 89"/>
          <p:cNvCxnSpPr/>
          <p:nvPr/>
        </p:nvCxnSpPr>
        <p:spPr>
          <a:xfrm flipH="1">
            <a:off x="3409454" y="814754"/>
            <a:ext cx="416865" cy="19414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Rett linje 90"/>
          <p:cNvCxnSpPr/>
          <p:nvPr/>
        </p:nvCxnSpPr>
        <p:spPr>
          <a:xfrm>
            <a:off x="3790171" y="740353"/>
            <a:ext cx="67302" cy="13253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Bue 95"/>
          <p:cNvSpPr/>
          <p:nvPr/>
        </p:nvSpPr>
        <p:spPr>
          <a:xfrm flipH="1">
            <a:off x="2348880" y="1691680"/>
            <a:ext cx="953858" cy="576064"/>
          </a:xfrm>
          <a:prstGeom prst="arc">
            <a:avLst>
              <a:gd name="adj1" fmla="val 13708101"/>
              <a:gd name="adj2" fmla="val 0"/>
            </a:avLst>
          </a:prstGeom>
          <a:ln w="19050">
            <a:solidFill>
              <a:schemeClr val="tx1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7" name="TekstSylinder 96"/>
          <p:cNvSpPr txBox="1"/>
          <p:nvPr/>
        </p:nvSpPr>
        <p:spPr>
          <a:xfrm rot="499123">
            <a:off x="3013004" y="1642570"/>
            <a:ext cx="334441" cy="246221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r>
              <a:rPr lang="nb-NO" sz="1000" dirty="0" smtClean="0">
                <a:latin typeface="Arial" pitchFamily="34" charset="0"/>
                <a:cs typeface="Arial" pitchFamily="34" charset="0"/>
              </a:rPr>
              <a:t>113˚</a:t>
            </a:r>
            <a:endParaRPr lang="nb-NO" sz="10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98" name="Rett linje 97"/>
          <p:cNvCxnSpPr/>
          <p:nvPr/>
        </p:nvCxnSpPr>
        <p:spPr>
          <a:xfrm flipH="1" flipV="1">
            <a:off x="3284984" y="1763689"/>
            <a:ext cx="432048" cy="7200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Rett linje 100"/>
          <p:cNvCxnSpPr/>
          <p:nvPr/>
        </p:nvCxnSpPr>
        <p:spPr>
          <a:xfrm flipH="1">
            <a:off x="3685812" y="1762922"/>
            <a:ext cx="132971" cy="16177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Rett linje 102"/>
          <p:cNvCxnSpPr/>
          <p:nvPr/>
        </p:nvCxnSpPr>
        <p:spPr>
          <a:xfrm flipH="1" flipV="1">
            <a:off x="3879057" y="1862436"/>
            <a:ext cx="531018" cy="928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Rett linje 103"/>
          <p:cNvCxnSpPr/>
          <p:nvPr/>
        </p:nvCxnSpPr>
        <p:spPr>
          <a:xfrm flipH="1">
            <a:off x="4400550" y="1885678"/>
            <a:ext cx="21432" cy="14106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Rett linje 105"/>
          <p:cNvCxnSpPr/>
          <p:nvPr/>
        </p:nvCxnSpPr>
        <p:spPr>
          <a:xfrm flipH="1">
            <a:off x="3751651" y="1763688"/>
            <a:ext cx="132971" cy="16177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Rett linje 124"/>
          <p:cNvCxnSpPr/>
          <p:nvPr/>
        </p:nvCxnSpPr>
        <p:spPr>
          <a:xfrm>
            <a:off x="2058821" y="5037131"/>
            <a:ext cx="228774" cy="1426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TekstSylinder 125"/>
          <p:cNvSpPr txBox="1"/>
          <p:nvPr/>
        </p:nvSpPr>
        <p:spPr>
          <a:xfrm>
            <a:off x="1799576" y="5067136"/>
            <a:ext cx="288032" cy="24622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nb-NO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Field</a:t>
            </a:r>
            <a:endParaRPr lang="nb-NO" sz="1000" dirty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27" name="TekstSylinder 126"/>
          <p:cNvSpPr txBox="1"/>
          <p:nvPr/>
        </p:nvSpPr>
        <p:spPr>
          <a:xfrm>
            <a:off x="1691888" y="4954340"/>
            <a:ext cx="360040" cy="153888"/>
          </a:xfrm>
          <a:prstGeom prst="rect">
            <a:avLst/>
          </a:prstGeom>
          <a:noFill/>
          <a:ln>
            <a:noFill/>
          </a:ln>
        </p:spPr>
        <p:txBody>
          <a:bodyPr wrap="square" lIns="36000" tIns="0" rIns="36000" bIns="0" rtlCol="0">
            <a:spAutoFit/>
          </a:bodyPr>
          <a:lstStyle/>
          <a:p>
            <a:r>
              <a:rPr lang="nb-NO" sz="1000" b="1" u="sng" dirty="0" smtClean="0">
                <a:latin typeface="Arial" pitchFamily="34" charset="0"/>
                <a:cs typeface="Arial" pitchFamily="34" charset="0"/>
              </a:rPr>
              <a:t>3300</a:t>
            </a:r>
            <a:endParaRPr lang="nb-NO" sz="1000" b="1" u="sng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28" name="Rett linje 127"/>
          <p:cNvCxnSpPr/>
          <p:nvPr/>
        </p:nvCxnSpPr>
        <p:spPr>
          <a:xfrm flipH="1">
            <a:off x="2204864" y="3923928"/>
            <a:ext cx="18239" cy="34727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TekstSylinder 128"/>
          <p:cNvSpPr txBox="1"/>
          <p:nvPr/>
        </p:nvSpPr>
        <p:spPr>
          <a:xfrm rot="16374325">
            <a:off x="2019821" y="4411618"/>
            <a:ext cx="345468" cy="246221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r>
              <a:rPr lang="nb-NO" sz="1000" dirty="0" smtClean="0">
                <a:latin typeface="Arial" pitchFamily="34" charset="0"/>
                <a:cs typeface="Arial" pitchFamily="34" charset="0"/>
              </a:rPr>
              <a:t>185˚</a:t>
            </a:r>
            <a:endParaRPr lang="nb-NO" sz="10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30" name="Rett pil 129"/>
          <p:cNvCxnSpPr>
            <a:stCxn id="129" idx="1"/>
            <a:endCxn id="3" idx="0"/>
          </p:cNvCxnSpPr>
          <p:nvPr/>
        </p:nvCxnSpPr>
        <p:spPr>
          <a:xfrm flipH="1">
            <a:off x="2174082" y="4707240"/>
            <a:ext cx="9718" cy="335367"/>
          </a:xfrm>
          <a:prstGeom prst="straightConnector1">
            <a:avLst/>
          </a:prstGeom>
          <a:ln w="1905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Bue 136"/>
          <p:cNvSpPr/>
          <p:nvPr/>
        </p:nvSpPr>
        <p:spPr>
          <a:xfrm flipH="1" flipV="1">
            <a:off x="2174526" y="4427984"/>
            <a:ext cx="678410" cy="936104"/>
          </a:xfrm>
          <a:prstGeom prst="arc">
            <a:avLst>
              <a:gd name="adj1" fmla="val 13346158"/>
              <a:gd name="adj2" fmla="val 0"/>
            </a:avLst>
          </a:prstGeom>
          <a:ln w="19050">
            <a:solidFill>
              <a:schemeClr val="tx1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43" name="TekstSylinder 142"/>
          <p:cNvSpPr txBox="1"/>
          <p:nvPr/>
        </p:nvSpPr>
        <p:spPr>
          <a:xfrm rot="17717633">
            <a:off x="2724454" y="4868702"/>
            <a:ext cx="334441" cy="246221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r>
              <a:rPr lang="nb-NO" sz="1000" dirty="0" smtClean="0">
                <a:latin typeface="Arial" pitchFamily="34" charset="0"/>
                <a:cs typeface="Arial" pitchFamily="34" charset="0"/>
              </a:rPr>
              <a:t>048˚</a:t>
            </a:r>
            <a:endParaRPr lang="nb-NO" sz="10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44" name="Rett linje 143"/>
          <p:cNvCxnSpPr>
            <a:endCxn id="143" idx="3"/>
          </p:cNvCxnSpPr>
          <p:nvPr/>
        </p:nvCxnSpPr>
        <p:spPr>
          <a:xfrm flipH="1">
            <a:off x="2963122" y="3970371"/>
            <a:ext cx="423545" cy="87025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Rett linje 144"/>
          <p:cNvCxnSpPr/>
          <p:nvPr/>
        </p:nvCxnSpPr>
        <p:spPr>
          <a:xfrm flipH="1" flipV="1">
            <a:off x="3371224" y="3822608"/>
            <a:ext cx="72006" cy="19826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Rett linje 145"/>
          <p:cNvCxnSpPr/>
          <p:nvPr/>
        </p:nvCxnSpPr>
        <p:spPr>
          <a:xfrm flipH="1">
            <a:off x="3472585" y="1955304"/>
            <a:ext cx="938549" cy="183799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Rett linje 150"/>
          <p:cNvCxnSpPr/>
          <p:nvPr/>
        </p:nvCxnSpPr>
        <p:spPr>
          <a:xfrm>
            <a:off x="4341468" y="1915820"/>
            <a:ext cx="113773" cy="6224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Rett linje 156"/>
          <p:cNvCxnSpPr/>
          <p:nvPr/>
        </p:nvCxnSpPr>
        <p:spPr>
          <a:xfrm flipH="1" flipV="1">
            <a:off x="3398287" y="3749323"/>
            <a:ext cx="72006" cy="19826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Bue 158"/>
          <p:cNvSpPr/>
          <p:nvPr/>
        </p:nvSpPr>
        <p:spPr>
          <a:xfrm flipH="1" flipV="1">
            <a:off x="2204864" y="4427984"/>
            <a:ext cx="864096" cy="1368152"/>
          </a:xfrm>
          <a:prstGeom prst="arc">
            <a:avLst>
              <a:gd name="adj1" fmla="val 16899723"/>
              <a:gd name="adj2" fmla="val 0"/>
            </a:avLst>
          </a:prstGeom>
          <a:ln w="19050">
            <a:solidFill>
              <a:schemeClr val="tx1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163" name="Rett linje 162"/>
          <p:cNvCxnSpPr/>
          <p:nvPr/>
        </p:nvCxnSpPr>
        <p:spPr>
          <a:xfrm flipH="1">
            <a:off x="3789040" y="6156176"/>
            <a:ext cx="72008" cy="14401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TekstSylinder 165"/>
          <p:cNvSpPr txBox="1"/>
          <p:nvPr/>
        </p:nvSpPr>
        <p:spPr>
          <a:xfrm rot="1367904">
            <a:off x="2507215" y="5704395"/>
            <a:ext cx="334441" cy="246221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r>
              <a:rPr lang="nb-NO" sz="1000" dirty="0" smtClean="0">
                <a:latin typeface="Arial" pitchFamily="34" charset="0"/>
                <a:cs typeface="Arial" pitchFamily="34" charset="0"/>
              </a:rPr>
              <a:t>120˚</a:t>
            </a:r>
            <a:endParaRPr lang="nb-NO" sz="10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67" name="Rett linje 166"/>
          <p:cNvCxnSpPr/>
          <p:nvPr/>
        </p:nvCxnSpPr>
        <p:spPr>
          <a:xfrm flipH="1" flipV="1">
            <a:off x="2806490" y="5859436"/>
            <a:ext cx="343110" cy="12721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Rett linje 171"/>
          <p:cNvCxnSpPr/>
          <p:nvPr/>
        </p:nvCxnSpPr>
        <p:spPr>
          <a:xfrm flipV="1">
            <a:off x="3114842" y="5948861"/>
            <a:ext cx="147482" cy="10684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Rett linje 175"/>
          <p:cNvCxnSpPr/>
          <p:nvPr/>
        </p:nvCxnSpPr>
        <p:spPr>
          <a:xfrm flipH="1" flipV="1">
            <a:off x="3283132" y="6033093"/>
            <a:ext cx="531222" cy="19158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Rett linje 176"/>
          <p:cNvCxnSpPr/>
          <p:nvPr/>
        </p:nvCxnSpPr>
        <p:spPr>
          <a:xfrm flipV="1">
            <a:off x="3168545" y="5956118"/>
            <a:ext cx="147482" cy="10684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TekstSylinder 179"/>
          <p:cNvSpPr txBox="1"/>
          <p:nvPr/>
        </p:nvSpPr>
        <p:spPr>
          <a:xfrm>
            <a:off x="3645024" y="6228184"/>
            <a:ext cx="576064" cy="24622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nb-NO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Roads</a:t>
            </a:r>
            <a:endParaRPr lang="nb-NO" sz="1000" dirty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81" name="TekstSylinder 180"/>
          <p:cNvSpPr txBox="1"/>
          <p:nvPr/>
        </p:nvSpPr>
        <p:spPr>
          <a:xfrm>
            <a:off x="3676390" y="5988936"/>
            <a:ext cx="360040" cy="153888"/>
          </a:xfrm>
          <a:prstGeom prst="rect">
            <a:avLst/>
          </a:prstGeom>
          <a:noFill/>
          <a:ln>
            <a:noFill/>
          </a:ln>
        </p:spPr>
        <p:txBody>
          <a:bodyPr wrap="square" lIns="36000" tIns="0" rIns="36000" bIns="0" rtlCol="0">
            <a:spAutoFit/>
          </a:bodyPr>
          <a:lstStyle/>
          <a:p>
            <a:r>
              <a:rPr lang="nb-NO" sz="1000" b="1" u="sng" dirty="0" smtClean="0">
                <a:latin typeface="Arial" pitchFamily="34" charset="0"/>
                <a:cs typeface="Arial" pitchFamily="34" charset="0"/>
              </a:rPr>
              <a:t>5000</a:t>
            </a:r>
            <a:endParaRPr lang="nb-NO" sz="1000" b="1" u="sng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82" name="TekstSylinder 181"/>
          <p:cNvSpPr txBox="1"/>
          <p:nvPr/>
        </p:nvSpPr>
        <p:spPr>
          <a:xfrm>
            <a:off x="288032" y="6735722"/>
            <a:ext cx="278092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b="1" u="sng" dirty="0" smtClean="0">
                <a:latin typeface="Arial" pitchFamily="34" charset="0"/>
                <a:cs typeface="Arial" pitchFamily="34" charset="0"/>
              </a:rPr>
              <a:t>RWY 01 (VILLAGE)</a:t>
            </a:r>
          </a:p>
          <a:p>
            <a:r>
              <a:rPr lang="nb-NO" sz="1200" dirty="0" smtClean="0">
                <a:latin typeface="Arial" pitchFamily="34" charset="0"/>
                <a:cs typeface="Arial" pitchFamily="34" charset="0"/>
              </a:rPr>
              <a:t>Fly 002˚ to 4500’ by 9.7nm, </a:t>
            </a:r>
            <a:r>
              <a:rPr lang="nb-NO" sz="1200" dirty="0" err="1" smtClean="0">
                <a:latin typeface="Arial" pitchFamily="34" charset="0"/>
                <a:cs typeface="Arial" pitchFamily="34" charset="0"/>
              </a:rPr>
              <a:t>then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nb-NO" sz="1200" dirty="0" err="1" smtClean="0">
                <a:latin typeface="Arial" pitchFamily="34" charset="0"/>
                <a:cs typeface="Arial" pitchFamily="34" charset="0"/>
              </a:rPr>
              <a:t>climb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 073˚ to be at or </a:t>
            </a:r>
            <a:r>
              <a:rPr lang="nb-NO" sz="1200" dirty="0" err="1" smtClean="0">
                <a:latin typeface="Arial" pitchFamily="34" charset="0"/>
                <a:cs typeface="Arial" pitchFamily="34" charset="0"/>
              </a:rPr>
              <a:t>above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 6000’ at VILLAGE.</a:t>
            </a:r>
          </a:p>
          <a:p>
            <a:endParaRPr lang="nb-NO" dirty="0" smtClean="0">
              <a:latin typeface="Arial" pitchFamily="34" charset="0"/>
              <a:cs typeface="Arial" pitchFamily="34" charset="0"/>
            </a:endParaRPr>
          </a:p>
          <a:p>
            <a:endParaRPr lang="nb-NO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83" name="TekstSylinder 182"/>
          <p:cNvSpPr txBox="1"/>
          <p:nvPr/>
        </p:nvSpPr>
        <p:spPr>
          <a:xfrm>
            <a:off x="3212976" y="7786226"/>
            <a:ext cx="252028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b="1" u="sng" dirty="0" smtClean="0">
                <a:latin typeface="Arial" pitchFamily="34" charset="0"/>
                <a:cs typeface="Arial" pitchFamily="34" charset="0"/>
              </a:rPr>
              <a:t>RWY 19 (CIRCLES)</a:t>
            </a:r>
          </a:p>
          <a:p>
            <a:r>
              <a:rPr lang="nb-NO" sz="1200" dirty="0" smtClean="0">
                <a:latin typeface="Arial" pitchFamily="34" charset="0"/>
                <a:cs typeface="Arial" pitchFamily="34" charset="0"/>
              </a:rPr>
              <a:t>Fly 185˚ to 3300’ by 6.5nm, </a:t>
            </a:r>
            <a:r>
              <a:rPr lang="nb-NO" sz="1200" dirty="0" err="1" smtClean="0">
                <a:latin typeface="Arial" pitchFamily="34" charset="0"/>
                <a:cs typeface="Arial" pitchFamily="34" charset="0"/>
              </a:rPr>
              <a:t>then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nb-NO" sz="1200" dirty="0" err="1" smtClean="0">
                <a:latin typeface="Arial" pitchFamily="34" charset="0"/>
                <a:cs typeface="Arial" pitchFamily="34" charset="0"/>
              </a:rPr>
              <a:t>climb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 048˚ to be at or </a:t>
            </a:r>
            <a:r>
              <a:rPr lang="nb-NO" sz="1200" dirty="0" err="1" smtClean="0">
                <a:latin typeface="Arial" pitchFamily="34" charset="0"/>
                <a:cs typeface="Arial" pitchFamily="34" charset="0"/>
              </a:rPr>
              <a:t>above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 6000’ at CIRCLES.</a:t>
            </a:r>
          </a:p>
          <a:p>
            <a:endParaRPr lang="nb-NO" dirty="0" smtClean="0">
              <a:latin typeface="Arial" pitchFamily="34" charset="0"/>
              <a:cs typeface="Arial" pitchFamily="34" charset="0"/>
            </a:endParaRPr>
          </a:p>
          <a:p>
            <a:endParaRPr lang="nb-NO" dirty="0" smtClean="0">
              <a:latin typeface="Arial" pitchFamily="34" charset="0"/>
              <a:cs typeface="Arial" pitchFamily="34" charset="0"/>
            </a:endParaRPr>
          </a:p>
          <a:p>
            <a:endParaRPr lang="nb-NO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84" name="TekstSylinder 183"/>
          <p:cNvSpPr txBox="1"/>
          <p:nvPr/>
        </p:nvSpPr>
        <p:spPr>
          <a:xfrm>
            <a:off x="3212976" y="6732240"/>
            <a:ext cx="2520280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b="1" u="sng" dirty="0" smtClean="0">
                <a:latin typeface="Arial" pitchFamily="34" charset="0"/>
                <a:cs typeface="Arial" pitchFamily="34" charset="0"/>
              </a:rPr>
              <a:t>RWY 19 (ROADS)</a:t>
            </a:r>
          </a:p>
          <a:p>
            <a:r>
              <a:rPr lang="nb-NO" sz="1200" dirty="0" smtClean="0">
                <a:latin typeface="Arial" pitchFamily="34" charset="0"/>
                <a:cs typeface="Arial" pitchFamily="34" charset="0"/>
              </a:rPr>
              <a:t>Fly 185˚ to 3300’ by 6.5nm, </a:t>
            </a:r>
            <a:r>
              <a:rPr lang="nb-NO" sz="1200" dirty="0" err="1" smtClean="0">
                <a:latin typeface="Arial" pitchFamily="34" charset="0"/>
                <a:cs typeface="Arial" pitchFamily="34" charset="0"/>
              </a:rPr>
              <a:t>then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nb-NO" sz="1200" dirty="0" err="1" smtClean="0">
                <a:latin typeface="Arial" pitchFamily="34" charset="0"/>
                <a:cs typeface="Arial" pitchFamily="34" charset="0"/>
              </a:rPr>
              <a:t>climb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 120˚ to be at or </a:t>
            </a:r>
            <a:r>
              <a:rPr lang="nb-NO" sz="1200" dirty="0" err="1" smtClean="0">
                <a:latin typeface="Arial" pitchFamily="34" charset="0"/>
                <a:cs typeface="Arial" pitchFamily="34" charset="0"/>
              </a:rPr>
              <a:t>above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 6000’ at ROADS.</a:t>
            </a:r>
          </a:p>
          <a:p>
            <a:endParaRPr lang="nb-NO" sz="1200" dirty="0" smtClean="0">
              <a:latin typeface="Arial" pitchFamily="34" charset="0"/>
              <a:cs typeface="Arial" pitchFamily="34" charset="0"/>
            </a:endParaRPr>
          </a:p>
          <a:p>
            <a:endParaRPr lang="nb-NO" dirty="0" smtClean="0">
              <a:latin typeface="Arial" pitchFamily="34" charset="0"/>
              <a:cs typeface="Arial" pitchFamily="34" charset="0"/>
            </a:endParaRPr>
          </a:p>
          <a:p>
            <a:endParaRPr lang="nb-NO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85" name="TekstSylinder 184"/>
          <p:cNvSpPr txBox="1"/>
          <p:nvPr/>
        </p:nvSpPr>
        <p:spPr>
          <a:xfrm>
            <a:off x="288032" y="7775192"/>
            <a:ext cx="252028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b="1" u="sng" dirty="0" smtClean="0">
                <a:latin typeface="Arial" pitchFamily="34" charset="0"/>
                <a:cs typeface="Arial" pitchFamily="34" charset="0"/>
              </a:rPr>
              <a:t>RWY 01 (CIRCLES)</a:t>
            </a:r>
          </a:p>
          <a:p>
            <a:r>
              <a:rPr lang="nb-NO" sz="1200" dirty="0" smtClean="0">
                <a:latin typeface="Arial" pitchFamily="34" charset="0"/>
                <a:cs typeface="Arial" pitchFamily="34" charset="0"/>
              </a:rPr>
              <a:t>Fly 002˚ to 4500’ by 9.7nm, </a:t>
            </a:r>
            <a:r>
              <a:rPr lang="nb-NO" sz="1200" dirty="0" err="1" smtClean="0">
                <a:latin typeface="Arial" pitchFamily="34" charset="0"/>
                <a:cs typeface="Arial" pitchFamily="34" charset="0"/>
              </a:rPr>
              <a:t>then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nb-NO" sz="1200" dirty="0" err="1" smtClean="0">
                <a:latin typeface="Arial" pitchFamily="34" charset="0"/>
                <a:cs typeface="Arial" pitchFamily="34" charset="0"/>
              </a:rPr>
              <a:t>climb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 113˚ to be at or </a:t>
            </a:r>
            <a:r>
              <a:rPr lang="nb-NO" sz="1200" dirty="0" err="1" smtClean="0">
                <a:latin typeface="Arial" pitchFamily="34" charset="0"/>
                <a:cs typeface="Arial" pitchFamily="34" charset="0"/>
              </a:rPr>
              <a:t>above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 6000’ at CIRCLES.</a:t>
            </a:r>
          </a:p>
          <a:p>
            <a:endParaRPr lang="nb-NO" dirty="0" smtClean="0">
              <a:latin typeface="Arial" pitchFamily="34" charset="0"/>
              <a:cs typeface="Arial" pitchFamily="34" charset="0"/>
            </a:endParaRPr>
          </a:p>
          <a:p>
            <a:endParaRPr lang="nb-NO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Ellipse 48"/>
          <p:cNvSpPr/>
          <p:nvPr/>
        </p:nvSpPr>
        <p:spPr>
          <a:xfrm>
            <a:off x="5877670" y="2076267"/>
            <a:ext cx="144016" cy="144016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" name="Rektangel 1"/>
          <p:cNvSpPr/>
          <p:nvPr/>
        </p:nvSpPr>
        <p:spPr>
          <a:xfrm rot="5701676">
            <a:off x="3544799" y="3928775"/>
            <a:ext cx="401378" cy="45719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" name="Ellipse 2"/>
          <p:cNvSpPr/>
          <p:nvPr/>
        </p:nvSpPr>
        <p:spPr>
          <a:xfrm rot="19997090">
            <a:off x="3562701" y="5220747"/>
            <a:ext cx="288032" cy="144016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7" name="Ellipse 6"/>
          <p:cNvSpPr/>
          <p:nvPr/>
        </p:nvSpPr>
        <p:spPr>
          <a:xfrm>
            <a:off x="6165702" y="2076267"/>
            <a:ext cx="144016" cy="144016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" name="TekstSylinder 9"/>
          <p:cNvSpPr txBox="1"/>
          <p:nvPr/>
        </p:nvSpPr>
        <p:spPr>
          <a:xfrm>
            <a:off x="3777135" y="3749715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>
                <a:latin typeface="Arial" pitchFamily="34" charset="0"/>
                <a:cs typeface="Arial" pitchFamily="34" charset="0"/>
              </a:rPr>
              <a:t>OMAL</a:t>
            </a:r>
            <a:endParaRPr lang="nb-NO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TekstSylinder 10"/>
          <p:cNvSpPr txBox="1"/>
          <p:nvPr/>
        </p:nvSpPr>
        <p:spPr>
          <a:xfrm>
            <a:off x="1196752" y="107504"/>
            <a:ext cx="4176464" cy="36933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 smtClean="0">
                <a:latin typeface="Arial" pitchFamily="34" charset="0"/>
                <a:cs typeface="Arial" pitchFamily="34" charset="0"/>
              </a:rPr>
              <a:t>AL  AIN VFR RECOVERY ROUTES</a:t>
            </a:r>
            <a:endParaRPr lang="nb-NO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4" name="Rett pil 13"/>
          <p:cNvCxnSpPr>
            <a:stCxn id="20" idx="3"/>
          </p:cNvCxnSpPr>
          <p:nvPr/>
        </p:nvCxnSpPr>
        <p:spPr>
          <a:xfrm flipV="1">
            <a:off x="3798826" y="2165543"/>
            <a:ext cx="36600" cy="893878"/>
          </a:xfrm>
          <a:prstGeom prst="straightConnector1">
            <a:avLst/>
          </a:prstGeom>
          <a:ln w="190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Rett linje 15"/>
          <p:cNvCxnSpPr>
            <a:stCxn id="20" idx="1"/>
            <a:endCxn id="2" idx="1"/>
          </p:cNvCxnSpPr>
          <p:nvPr/>
        </p:nvCxnSpPr>
        <p:spPr>
          <a:xfrm flipH="1">
            <a:off x="3763076" y="3404444"/>
            <a:ext cx="18239" cy="347274"/>
          </a:xfrm>
          <a:prstGeom prst="line">
            <a:avLst/>
          </a:prstGeom>
          <a:ln w="1905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kstSylinder 19"/>
          <p:cNvSpPr txBox="1"/>
          <p:nvPr/>
        </p:nvSpPr>
        <p:spPr>
          <a:xfrm rot="16374325">
            <a:off x="3617336" y="3108822"/>
            <a:ext cx="345468" cy="246221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r>
              <a:rPr lang="nb-NO" sz="1000" dirty="0" smtClean="0">
                <a:latin typeface="Arial" pitchFamily="34" charset="0"/>
                <a:cs typeface="Arial" pitchFamily="34" charset="0"/>
              </a:rPr>
              <a:t>182˚</a:t>
            </a:r>
            <a:endParaRPr lang="nb-NO" sz="10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31" name="Rett linje 30"/>
          <p:cNvCxnSpPr/>
          <p:nvPr/>
        </p:nvCxnSpPr>
        <p:spPr>
          <a:xfrm>
            <a:off x="3705127" y="2165539"/>
            <a:ext cx="228774" cy="1426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kstSylinder 32"/>
          <p:cNvSpPr txBox="1"/>
          <p:nvPr/>
        </p:nvSpPr>
        <p:spPr>
          <a:xfrm>
            <a:off x="3129063" y="2093531"/>
            <a:ext cx="576064" cy="24622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nb-NO" sz="10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T-junction</a:t>
            </a:r>
            <a:endParaRPr lang="nb-NO" sz="1000" dirty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4" name="Rektangel 33"/>
          <p:cNvSpPr/>
          <p:nvPr/>
        </p:nvSpPr>
        <p:spPr>
          <a:xfrm>
            <a:off x="5296101" y="917610"/>
            <a:ext cx="216024" cy="14401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5" name="TekstSylinder 34"/>
          <p:cNvSpPr txBox="1"/>
          <p:nvPr/>
        </p:nvSpPr>
        <p:spPr>
          <a:xfrm>
            <a:off x="5508726" y="869395"/>
            <a:ext cx="576064" cy="24622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nb-NO" sz="10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Village</a:t>
            </a:r>
            <a:endParaRPr lang="nb-NO" sz="1000" dirty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3" name="TekstSylinder 42"/>
          <p:cNvSpPr txBox="1"/>
          <p:nvPr/>
        </p:nvSpPr>
        <p:spPr>
          <a:xfrm rot="20133776">
            <a:off x="4173125" y="1359593"/>
            <a:ext cx="334441" cy="246221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r>
              <a:rPr lang="nb-NO" sz="1000" dirty="0" smtClean="0">
                <a:latin typeface="Arial" pitchFamily="34" charset="0"/>
                <a:cs typeface="Arial" pitchFamily="34" charset="0"/>
              </a:rPr>
              <a:t>253˚</a:t>
            </a:r>
            <a:endParaRPr lang="nb-NO" sz="1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8" name="Ellipse 47"/>
          <p:cNvSpPr/>
          <p:nvPr/>
        </p:nvSpPr>
        <p:spPr>
          <a:xfrm>
            <a:off x="6021686" y="2076267"/>
            <a:ext cx="144016" cy="144016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0" name="TekstSylinder 49"/>
          <p:cNvSpPr txBox="1"/>
          <p:nvPr/>
        </p:nvSpPr>
        <p:spPr>
          <a:xfrm>
            <a:off x="6309320" y="2021523"/>
            <a:ext cx="576064" cy="24622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nb-NO" sz="10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Circles</a:t>
            </a:r>
            <a:endParaRPr lang="nb-NO" sz="1000" dirty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9" name="Bue 78"/>
          <p:cNvSpPr/>
          <p:nvPr/>
        </p:nvSpPr>
        <p:spPr>
          <a:xfrm flipH="1">
            <a:off x="3834348" y="1490836"/>
            <a:ext cx="953858" cy="1368152"/>
          </a:xfrm>
          <a:prstGeom prst="arc">
            <a:avLst>
              <a:gd name="adj1" fmla="val 16918508"/>
              <a:gd name="adj2" fmla="val 0"/>
            </a:avLst>
          </a:prstGeom>
          <a:ln w="19050">
            <a:solidFill>
              <a:schemeClr val="tx1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82" name="Rett linje 81"/>
          <p:cNvCxnSpPr/>
          <p:nvPr/>
        </p:nvCxnSpPr>
        <p:spPr>
          <a:xfrm flipH="1">
            <a:off x="4425208" y="1242311"/>
            <a:ext cx="368935" cy="17121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Rett linje 87"/>
          <p:cNvCxnSpPr/>
          <p:nvPr/>
        </p:nvCxnSpPr>
        <p:spPr>
          <a:xfrm>
            <a:off x="4826664" y="1126836"/>
            <a:ext cx="0" cy="21602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Rett linje 88"/>
          <p:cNvCxnSpPr/>
          <p:nvPr/>
        </p:nvCxnSpPr>
        <p:spPr>
          <a:xfrm>
            <a:off x="4881677" y="1085419"/>
            <a:ext cx="0" cy="21602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Rett linje 89"/>
          <p:cNvCxnSpPr/>
          <p:nvPr/>
        </p:nvCxnSpPr>
        <p:spPr>
          <a:xfrm flipH="1">
            <a:off x="4909717" y="1000581"/>
            <a:ext cx="416865" cy="19414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Rett linje 90"/>
          <p:cNvCxnSpPr/>
          <p:nvPr/>
        </p:nvCxnSpPr>
        <p:spPr>
          <a:xfrm>
            <a:off x="5290434" y="926180"/>
            <a:ext cx="67302" cy="13253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Bue 95"/>
          <p:cNvSpPr/>
          <p:nvPr/>
        </p:nvSpPr>
        <p:spPr>
          <a:xfrm flipH="1">
            <a:off x="3834857" y="1877507"/>
            <a:ext cx="953858" cy="576064"/>
          </a:xfrm>
          <a:prstGeom prst="arc">
            <a:avLst>
              <a:gd name="adj1" fmla="val 14198097"/>
              <a:gd name="adj2" fmla="val 0"/>
            </a:avLst>
          </a:prstGeom>
          <a:ln w="1905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7" name="TekstSylinder 96"/>
          <p:cNvSpPr txBox="1"/>
          <p:nvPr/>
        </p:nvSpPr>
        <p:spPr>
          <a:xfrm rot="499123">
            <a:off x="4513267" y="1828397"/>
            <a:ext cx="334441" cy="246221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r>
              <a:rPr lang="nb-NO" sz="1000" dirty="0" smtClean="0">
                <a:latin typeface="Arial" pitchFamily="34" charset="0"/>
                <a:cs typeface="Arial" pitchFamily="34" charset="0"/>
              </a:rPr>
              <a:t>294˚</a:t>
            </a:r>
            <a:endParaRPr lang="nb-NO" sz="10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98" name="Rett linje 97"/>
          <p:cNvCxnSpPr/>
          <p:nvPr/>
        </p:nvCxnSpPr>
        <p:spPr>
          <a:xfrm flipH="1" flipV="1">
            <a:off x="4785247" y="1949516"/>
            <a:ext cx="432048" cy="7200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Rett linje 100"/>
          <p:cNvCxnSpPr/>
          <p:nvPr/>
        </p:nvCxnSpPr>
        <p:spPr>
          <a:xfrm flipH="1">
            <a:off x="5186075" y="1948749"/>
            <a:ext cx="132971" cy="16177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Rett linje 102"/>
          <p:cNvCxnSpPr/>
          <p:nvPr/>
        </p:nvCxnSpPr>
        <p:spPr>
          <a:xfrm flipH="1" flipV="1">
            <a:off x="5379320" y="2048263"/>
            <a:ext cx="531018" cy="928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Rett linje 103"/>
          <p:cNvCxnSpPr/>
          <p:nvPr/>
        </p:nvCxnSpPr>
        <p:spPr>
          <a:xfrm flipH="1">
            <a:off x="5900813" y="2071505"/>
            <a:ext cx="21432" cy="14106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Rett linje 105"/>
          <p:cNvCxnSpPr/>
          <p:nvPr/>
        </p:nvCxnSpPr>
        <p:spPr>
          <a:xfrm flipH="1">
            <a:off x="5251914" y="1949515"/>
            <a:ext cx="132971" cy="16177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Rett linje 124"/>
          <p:cNvCxnSpPr/>
          <p:nvPr/>
        </p:nvCxnSpPr>
        <p:spPr>
          <a:xfrm>
            <a:off x="3559084" y="5222958"/>
            <a:ext cx="228774" cy="1426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TekstSylinder 125"/>
          <p:cNvSpPr txBox="1"/>
          <p:nvPr/>
        </p:nvSpPr>
        <p:spPr>
          <a:xfrm>
            <a:off x="3299839" y="5252963"/>
            <a:ext cx="288032" cy="24622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nb-NO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Field</a:t>
            </a:r>
            <a:endParaRPr lang="nb-NO" sz="1000" dirty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27" name="TekstSylinder 126"/>
          <p:cNvSpPr txBox="1"/>
          <p:nvPr/>
        </p:nvSpPr>
        <p:spPr>
          <a:xfrm>
            <a:off x="3192151" y="5140167"/>
            <a:ext cx="360040" cy="153888"/>
          </a:xfrm>
          <a:prstGeom prst="rect">
            <a:avLst/>
          </a:prstGeom>
          <a:noFill/>
          <a:ln>
            <a:noFill/>
          </a:ln>
        </p:spPr>
        <p:txBody>
          <a:bodyPr wrap="square" lIns="36000" tIns="0" rIns="36000" bIns="0" rtlCol="0">
            <a:spAutoFit/>
          </a:bodyPr>
          <a:lstStyle/>
          <a:p>
            <a:r>
              <a:rPr lang="nb-NO" sz="1000" b="1" u="sng" dirty="0" smtClean="0">
                <a:latin typeface="Arial" pitchFamily="34" charset="0"/>
                <a:cs typeface="Arial" pitchFamily="34" charset="0"/>
              </a:rPr>
              <a:t>2300</a:t>
            </a:r>
            <a:endParaRPr lang="nb-NO" sz="1000" b="1" u="sng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28" name="Rett linje 127"/>
          <p:cNvCxnSpPr>
            <a:stCxn id="2" idx="3"/>
            <a:endCxn id="129" idx="3"/>
          </p:cNvCxnSpPr>
          <p:nvPr/>
        </p:nvCxnSpPr>
        <p:spPr>
          <a:xfrm flipH="1">
            <a:off x="3701574" y="4151551"/>
            <a:ext cx="26325" cy="396493"/>
          </a:xfrm>
          <a:prstGeom prst="line">
            <a:avLst/>
          </a:prstGeom>
          <a:ln w="19050">
            <a:solidFill>
              <a:schemeClr val="tx1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TekstSylinder 128"/>
          <p:cNvSpPr txBox="1"/>
          <p:nvPr/>
        </p:nvSpPr>
        <p:spPr>
          <a:xfrm rot="16374325">
            <a:off x="3520084" y="4597445"/>
            <a:ext cx="345468" cy="246221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r>
              <a:rPr lang="nb-NO" sz="1000" dirty="0" smtClean="0">
                <a:latin typeface="Arial" pitchFamily="34" charset="0"/>
                <a:cs typeface="Arial" pitchFamily="34" charset="0"/>
              </a:rPr>
              <a:t>006˚</a:t>
            </a:r>
            <a:endParaRPr lang="nb-NO" sz="10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30" name="Rett pil 129"/>
          <p:cNvCxnSpPr>
            <a:stCxn id="129" idx="1"/>
            <a:endCxn id="3" idx="0"/>
          </p:cNvCxnSpPr>
          <p:nvPr/>
        </p:nvCxnSpPr>
        <p:spPr>
          <a:xfrm flipH="1">
            <a:off x="3674345" y="4893067"/>
            <a:ext cx="9718" cy="335367"/>
          </a:xfrm>
          <a:prstGeom prst="straightConnector1">
            <a:avLst/>
          </a:prstGeom>
          <a:ln w="1905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Bue 136"/>
          <p:cNvSpPr/>
          <p:nvPr/>
        </p:nvSpPr>
        <p:spPr>
          <a:xfrm flipH="1" flipV="1">
            <a:off x="3673647" y="4740096"/>
            <a:ext cx="648072" cy="864096"/>
          </a:xfrm>
          <a:prstGeom prst="arc">
            <a:avLst>
              <a:gd name="adj1" fmla="val 13346158"/>
              <a:gd name="adj2" fmla="val 20792753"/>
            </a:avLst>
          </a:prstGeom>
          <a:ln w="19050">
            <a:solidFill>
              <a:schemeClr val="tx1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43" name="TekstSylinder 142"/>
          <p:cNvSpPr txBox="1"/>
          <p:nvPr/>
        </p:nvSpPr>
        <p:spPr>
          <a:xfrm rot="17717633">
            <a:off x="4231424" y="5050280"/>
            <a:ext cx="325043" cy="246221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r>
              <a:rPr lang="nb-NO" sz="1000" dirty="0" smtClean="0">
                <a:latin typeface="Arial" pitchFamily="34" charset="0"/>
                <a:cs typeface="Arial" pitchFamily="34" charset="0"/>
              </a:rPr>
              <a:t>228˚</a:t>
            </a:r>
            <a:endParaRPr lang="nb-NO" sz="10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44" name="Rett linje 143"/>
          <p:cNvCxnSpPr>
            <a:endCxn id="143" idx="3"/>
          </p:cNvCxnSpPr>
          <p:nvPr/>
        </p:nvCxnSpPr>
        <p:spPr>
          <a:xfrm flipH="1">
            <a:off x="4463385" y="4156198"/>
            <a:ext cx="423546" cy="87025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Rett linje 144"/>
          <p:cNvCxnSpPr/>
          <p:nvPr/>
        </p:nvCxnSpPr>
        <p:spPr>
          <a:xfrm flipH="1" flipV="1">
            <a:off x="4871487" y="4008435"/>
            <a:ext cx="72006" cy="19826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Rett linje 145"/>
          <p:cNvCxnSpPr/>
          <p:nvPr/>
        </p:nvCxnSpPr>
        <p:spPr>
          <a:xfrm flipH="1">
            <a:off x="4972848" y="2141131"/>
            <a:ext cx="938549" cy="183799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Rett linje 150"/>
          <p:cNvCxnSpPr/>
          <p:nvPr/>
        </p:nvCxnSpPr>
        <p:spPr>
          <a:xfrm>
            <a:off x="5841731" y="2101647"/>
            <a:ext cx="113773" cy="6224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Rett linje 156"/>
          <p:cNvCxnSpPr/>
          <p:nvPr/>
        </p:nvCxnSpPr>
        <p:spPr>
          <a:xfrm flipH="1" flipV="1">
            <a:off x="4898550" y="3935150"/>
            <a:ext cx="72006" cy="19826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Bue 158"/>
          <p:cNvSpPr/>
          <p:nvPr/>
        </p:nvSpPr>
        <p:spPr>
          <a:xfrm flipH="1" flipV="1">
            <a:off x="3688845" y="4613811"/>
            <a:ext cx="864096" cy="1368152"/>
          </a:xfrm>
          <a:prstGeom prst="arc">
            <a:avLst>
              <a:gd name="adj1" fmla="val 16899723"/>
              <a:gd name="adj2" fmla="val 0"/>
            </a:avLst>
          </a:prstGeom>
          <a:ln w="1905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163" name="Rett linje 162"/>
          <p:cNvCxnSpPr/>
          <p:nvPr/>
        </p:nvCxnSpPr>
        <p:spPr>
          <a:xfrm flipH="1">
            <a:off x="5289303" y="6342003"/>
            <a:ext cx="72008" cy="14401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TekstSylinder 165"/>
          <p:cNvSpPr txBox="1"/>
          <p:nvPr/>
        </p:nvSpPr>
        <p:spPr>
          <a:xfrm rot="1367904">
            <a:off x="4007478" y="5890222"/>
            <a:ext cx="334441" cy="246221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r>
              <a:rPr lang="nb-NO" sz="1000" dirty="0" smtClean="0">
                <a:latin typeface="Arial" pitchFamily="34" charset="0"/>
                <a:cs typeface="Arial" pitchFamily="34" charset="0"/>
              </a:rPr>
              <a:t>300˚</a:t>
            </a:r>
            <a:endParaRPr lang="nb-NO" sz="10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67" name="Rett linje 166"/>
          <p:cNvCxnSpPr/>
          <p:nvPr/>
        </p:nvCxnSpPr>
        <p:spPr>
          <a:xfrm flipH="1" flipV="1">
            <a:off x="4306753" y="6045263"/>
            <a:ext cx="343110" cy="12721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Rett linje 171"/>
          <p:cNvCxnSpPr/>
          <p:nvPr/>
        </p:nvCxnSpPr>
        <p:spPr>
          <a:xfrm flipV="1">
            <a:off x="4615105" y="6134688"/>
            <a:ext cx="147482" cy="10684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Rett linje 175"/>
          <p:cNvCxnSpPr/>
          <p:nvPr/>
        </p:nvCxnSpPr>
        <p:spPr>
          <a:xfrm flipH="1" flipV="1">
            <a:off x="4783395" y="6218920"/>
            <a:ext cx="531222" cy="19158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Rett linje 176"/>
          <p:cNvCxnSpPr/>
          <p:nvPr/>
        </p:nvCxnSpPr>
        <p:spPr>
          <a:xfrm flipV="1">
            <a:off x="4668808" y="6141945"/>
            <a:ext cx="147482" cy="10684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TekstSylinder 179"/>
          <p:cNvSpPr txBox="1"/>
          <p:nvPr/>
        </p:nvSpPr>
        <p:spPr>
          <a:xfrm>
            <a:off x="5145287" y="6414011"/>
            <a:ext cx="576064" cy="24622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nb-NO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Roads</a:t>
            </a:r>
            <a:endParaRPr lang="nb-NO" sz="1000" dirty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82" name="TekstSylinder 181"/>
          <p:cNvSpPr txBox="1"/>
          <p:nvPr/>
        </p:nvSpPr>
        <p:spPr>
          <a:xfrm>
            <a:off x="0" y="5076056"/>
            <a:ext cx="3284984" cy="93610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nb-NO" sz="1600" b="1" u="sng" dirty="0" smtClean="0">
                <a:latin typeface="Arial" pitchFamily="34" charset="0"/>
                <a:cs typeface="Arial" pitchFamily="34" charset="0"/>
              </a:rPr>
              <a:t>OVERHEAD RWY 01 (CIRCLES) </a:t>
            </a:r>
          </a:p>
          <a:p>
            <a:r>
              <a:rPr lang="nb-NO" sz="1200" dirty="0" err="1" smtClean="0">
                <a:latin typeface="Arial" pitchFamily="34" charset="0"/>
                <a:cs typeface="Arial" pitchFamily="34" charset="0"/>
              </a:rPr>
              <a:t>Intercept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 CIRCLES </a:t>
            </a:r>
            <a:r>
              <a:rPr lang="nb-NO" sz="1200" dirty="0" err="1" smtClean="0">
                <a:latin typeface="Arial" pitchFamily="34" charset="0"/>
                <a:cs typeface="Arial" pitchFamily="34" charset="0"/>
              </a:rPr>
              <a:t>between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 4000’ and 5000’ </a:t>
            </a:r>
            <a:r>
              <a:rPr lang="nb-NO" sz="1200" dirty="0" err="1" smtClean="0">
                <a:latin typeface="Arial" pitchFamily="34" charset="0"/>
                <a:cs typeface="Arial" pitchFamily="34" charset="0"/>
              </a:rPr>
              <a:t>outbound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 228˚ , right turn to 006˚ at FIELD </a:t>
            </a:r>
            <a:r>
              <a:rPr lang="nb-NO" sz="1200" dirty="0" err="1" smtClean="0">
                <a:latin typeface="Arial" pitchFamily="34" charset="0"/>
                <a:cs typeface="Arial" pitchFamily="34" charset="0"/>
              </a:rPr>
              <a:t>leveling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nb-NO" sz="1200" dirty="0" err="1" smtClean="0">
                <a:latin typeface="Arial" pitchFamily="34" charset="0"/>
                <a:cs typeface="Arial" pitchFamily="34" charset="0"/>
              </a:rPr>
              <a:t>out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 at 2300’ for a LEFT BREAK.</a:t>
            </a:r>
          </a:p>
          <a:p>
            <a:endParaRPr lang="nb-NO" dirty="0" smtClean="0">
              <a:latin typeface="Arial" pitchFamily="34" charset="0"/>
              <a:cs typeface="Arial" pitchFamily="34" charset="0"/>
            </a:endParaRPr>
          </a:p>
          <a:p>
            <a:endParaRPr lang="nb-NO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84" name="TekstSylinder 183"/>
          <p:cNvSpPr txBox="1"/>
          <p:nvPr/>
        </p:nvSpPr>
        <p:spPr>
          <a:xfrm>
            <a:off x="3401616" y="6660232"/>
            <a:ext cx="3456384" cy="1008112"/>
          </a:xfrm>
          <a:prstGeom prst="rect">
            <a:avLst/>
          </a:prstGeom>
          <a:noFill/>
        </p:spPr>
        <p:txBody>
          <a:bodyPr wrap="square" lIns="36000" tIns="36000" rIns="36000" bIns="36000" rtlCol="0">
            <a:noAutofit/>
          </a:bodyPr>
          <a:lstStyle/>
          <a:p>
            <a:r>
              <a:rPr lang="nb-NO" sz="1600" b="1" u="sng" dirty="0" smtClean="0">
                <a:latin typeface="Arial" pitchFamily="34" charset="0"/>
                <a:cs typeface="Arial" pitchFamily="34" charset="0"/>
              </a:rPr>
              <a:t>OVERHEAD RWY 19 (CIRCLES)</a:t>
            </a:r>
          </a:p>
          <a:p>
            <a:r>
              <a:rPr lang="nb-NO" sz="1200" dirty="0" err="1" smtClean="0">
                <a:latin typeface="Arial" pitchFamily="34" charset="0"/>
                <a:cs typeface="Arial" pitchFamily="34" charset="0"/>
              </a:rPr>
              <a:t>Intercept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 CIRCLES </a:t>
            </a:r>
            <a:r>
              <a:rPr lang="nb-NO" sz="1200" dirty="0" err="1" smtClean="0">
                <a:latin typeface="Arial" pitchFamily="34" charset="0"/>
                <a:cs typeface="Arial" pitchFamily="34" charset="0"/>
              </a:rPr>
              <a:t>between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 4000’ and 5000’ </a:t>
            </a:r>
            <a:r>
              <a:rPr lang="nb-NO" sz="1200" dirty="0" err="1" smtClean="0">
                <a:latin typeface="Arial" pitchFamily="34" charset="0"/>
                <a:cs typeface="Arial" pitchFamily="34" charset="0"/>
              </a:rPr>
              <a:t>outbound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 294˚ , </a:t>
            </a:r>
            <a:r>
              <a:rPr lang="nb-NO" sz="1200" dirty="0" err="1" smtClean="0">
                <a:latin typeface="Arial" pitchFamily="34" charset="0"/>
                <a:cs typeface="Arial" pitchFamily="34" charset="0"/>
              </a:rPr>
              <a:t>left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 turn to 182˚ at T-JUNCTION </a:t>
            </a:r>
            <a:r>
              <a:rPr lang="nb-NO" sz="1200" dirty="0" err="1" smtClean="0">
                <a:latin typeface="Arial" pitchFamily="34" charset="0"/>
                <a:cs typeface="Arial" pitchFamily="34" charset="0"/>
              </a:rPr>
              <a:t>below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 3500’, </a:t>
            </a:r>
            <a:r>
              <a:rPr lang="nb-NO" sz="1200" dirty="0" err="1" smtClean="0">
                <a:latin typeface="Arial" pitchFamily="34" charset="0"/>
                <a:cs typeface="Arial" pitchFamily="34" charset="0"/>
              </a:rPr>
              <a:t>descend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 to 2300’  for a RIGHT BREAK.</a:t>
            </a:r>
          </a:p>
          <a:p>
            <a:endParaRPr lang="nb-NO" sz="1200" dirty="0" smtClean="0">
              <a:latin typeface="Arial" pitchFamily="34" charset="0"/>
              <a:cs typeface="Arial" pitchFamily="34" charset="0"/>
            </a:endParaRPr>
          </a:p>
          <a:p>
            <a:endParaRPr lang="nb-NO" dirty="0" smtClean="0">
              <a:latin typeface="Arial" pitchFamily="34" charset="0"/>
              <a:cs typeface="Arial" pitchFamily="34" charset="0"/>
            </a:endParaRPr>
          </a:p>
          <a:p>
            <a:endParaRPr lang="nb-NO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63" name="Rett linje 62"/>
          <p:cNvCxnSpPr/>
          <p:nvPr/>
        </p:nvCxnSpPr>
        <p:spPr>
          <a:xfrm flipV="1">
            <a:off x="3226585" y="5151421"/>
            <a:ext cx="278691" cy="358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3" name="Gruppe 92"/>
          <p:cNvGrpSpPr/>
          <p:nvPr/>
        </p:nvGrpSpPr>
        <p:grpSpPr>
          <a:xfrm>
            <a:off x="5736719" y="1725807"/>
            <a:ext cx="360040" cy="307777"/>
            <a:chOff x="5157192" y="3995936"/>
            <a:chExt cx="360040" cy="307777"/>
          </a:xfrm>
        </p:grpSpPr>
        <p:sp>
          <p:nvSpPr>
            <p:cNvPr id="87" name="TekstSylinder 86"/>
            <p:cNvSpPr txBox="1"/>
            <p:nvPr/>
          </p:nvSpPr>
          <p:spPr>
            <a:xfrm>
              <a:off x="5157192" y="3995936"/>
              <a:ext cx="360040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36000" tIns="0" rIns="36000" bIns="0" rtlCol="0">
              <a:spAutoFit/>
            </a:bodyPr>
            <a:lstStyle/>
            <a:p>
              <a:r>
                <a:rPr lang="nb-NO" sz="1000" b="1" dirty="0" smtClean="0">
                  <a:latin typeface="Arial" pitchFamily="34" charset="0"/>
                  <a:cs typeface="Arial" pitchFamily="34" charset="0"/>
                </a:rPr>
                <a:t>4000</a:t>
              </a:r>
            </a:p>
            <a:p>
              <a:r>
                <a:rPr lang="nb-NO" sz="1000" b="1" u="sng" dirty="0" smtClean="0">
                  <a:latin typeface="Arial" pitchFamily="34" charset="0"/>
                  <a:cs typeface="Arial" pitchFamily="34" charset="0"/>
                </a:rPr>
                <a:t>5000</a:t>
              </a:r>
              <a:endParaRPr lang="nb-NO" sz="1000" b="1" u="sng" dirty="0"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92" name="Rett linje 91"/>
            <p:cNvCxnSpPr/>
            <p:nvPr/>
          </p:nvCxnSpPr>
          <p:spPr>
            <a:xfrm flipV="1">
              <a:off x="5191626" y="4007190"/>
              <a:ext cx="278691" cy="358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0" name="Gruppe 99"/>
          <p:cNvGrpSpPr/>
          <p:nvPr/>
        </p:nvGrpSpPr>
        <p:grpSpPr>
          <a:xfrm>
            <a:off x="3417095" y="1949515"/>
            <a:ext cx="360040" cy="153888"/>
            <a:chOff x="5157192" y="3995936"/>
            <a:chExt cx="360040" cy="153888"/>
          </a:xfrm>
        </p:grpSpPr>
        <p:sp>
          <p:nvSpPr>
            <p:cNvPr id="102" name="TekstSylinder 101"/>
            <p:cNvSpPr txBox="1"/>
            <p:nvPr/>
          </p:nvSpPr>
          <p:spPr>
            <a:xfrm>
              <a:off x="5157192" y="3995936"/>
              <a:ext cx="360040" cy="15388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36000" tIns="0" rIns="36000" bIns="0" rtlCol="0">
              <a:spAutoFit/>
            </a:bodyPr>
            <a:lstStyle/>
            <a:p>
              <a:r>
                <a:rPr lang="nb-NO" sz="1000" b="1" dirty="0" smtClean="0">
                  <a:latin typeface="Arial" pitchFamily="34" charset="0"/>
                  <a:cs typeface="Arial" pitchFamily="34" charset="0"/>
                </a:rPr>
                <a:t>3500</a:t>
              </a:r>
              <a:endParaRPr lang="nb-NO" sz="1000" b="1" dirty="0"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105" name="Rett linje 104"/>
            <p:cNvCxnSpPr/>
            <p:nvPr/>
          </p:nvCxnSpPr>
          <p:spPr>
            <a:xfrm flipV="1">
              <a:off x="5191626" y="4007190"/>
              <a:ext cx="278691" cy="358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7" name="Gruppe 106"/>
          <p:cNvGrpSpPr/>
          <p:nvPr/>
        </p:nvGrpSpPr>
        <p:grpSpPr>
          <a:xfrm>
            <a:off x="5129919" y="562604"/>
            <a:ext cx="360040" cy="307777"/>
            <a:chOff x="5157192" y="3995936"/>
            <a:chExt cx="360040" cy="307777"/>
          </a:xfrm>
        </p:grpSpPr>
        <p:sp>
          <p:nvSpPr>
            <p:cNvPr id="108" name="TekstSylinder 107"/>
            <p:cNvSpPr txBox="1"/>
            <p:nvPr/>
          </p:nvSpPr>
          <p:spPr>
            <a:xfrm>
              <a:off x="5157192" y="3995936"/>
              <a:ext cx="360040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36000" tIns="0" rIns="36000" bIns="0" rtlCol="0">
              <a:spAutoFit/>
            </a:bodyPr>
            <a:lstStyle/>
            <a:p>
              <a:r>
                <a:rPr lang="nb-NO" sz="1000" b="1" dirty="0" smtClean="0">
                  <a:latin typeface="Arial" pitchFamily="34" charset="0"/>
                  <a:cs typeface="Arial" pitchFamily="34" charset="0"/>
                </a:rPr>
                <a:t>4000</a:t>
              </a:r>
            </a:p>
            <a:p>
              <a:r>
                <a:rPr lang="nb-NO" sz="1000" b="1" u="sng" dirty="0" smtClean="0">
                  <a:latin typeface="Arial" pitchFamily="34" charset="0"/>
                  <a:cs typeface="Arial" pitchFamily="34" charset="0"/>
                </a:rPr>
                <a:t>5000</a:t>
              </a:r>
              <a:endParaRPr lang="nb-NO" sz="1000" b="1" u="sng" dirty="0"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109" name="Rett linje 108"/>
            <p:cNvCxnSpPr/>
            <p:nvPr/>
          </p:nvCxnSpPr>
          <p:spPr>
            <a:xfrm flipV="1">
              <a:off x="5191626" y="4007190"/>
              <a:ext cx="278691" cy="358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0" name="Gruppe 109"/>
          <p:cNvGrpSpPr/>
          <p:nvPr/>
        </p:nvGrpSpPr>
        <p:grpSpPr>
          <a:xfrm>
            <a:off x="5186559" y="5966056"/>
            <a:ext cx="360040" cy="307777"/>
            <a:chOff x="5157192" y="3995936"/>
            <a:chExt cx="360040" cy="307777"/>
          </a:xfrm>
        </p:grpSpPr>
        <p:sp>
          <p:nvSpPr>
            <p:cNvPr id="111" name="TekstSylinder 110"/>
            <p:cNvSpPr txBox="1"/>
            <p:nvPr/>
          </p:nvSpPr>
          <p:spPr>
            <a:xfrm>
              <a:off x="5157192" y="3995936"/>
              <a:ext cx="360040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36000" tIns="0" rIns="36000" bIns="0" rtlCol="0">
              <a:spAutoFit/>
            </a:bodyPr>
            <a:lstStyle/>
            <a:p>
              <a:r>
                <a:rPr lang="nb-NO" sz="1000" b="1" dirty="0" smtClean="0">
                  <a:latin typeface="Arial" pitchFamily="34" charset="0"/>
                  <a:cs typeface="Arial" pitchFamily="34" charset="0"/>
                </a:rPr>
                <a:t>3000</a:t>
              </a:r>
            </a:p>
            <a:p>
              <a:r>
                <a:rPr lang="nb-NO" sz="1000" b="1" u="sng" dirty="0" smtClean="0">
                  <a:latin typeface="Arial" pitchFamily="34" charset="0"/>
                  <a:cs typeface="Arial" pitchFamily="34" charset="0"/>
                </a:rPr>
                <a:t>4000</a:t>
              </a:r>
              <a:endParaRPr lang="nb-NO" sz="1000" b="1" u="sng" dirty="0"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112" name="Rett linje 111"/>
            <p:cNvCxnSpPr/>
            <p:nvPr/>
          </p:nvCxnSpPr>
          <p:spPr>
            <a:xfrm flipV="1">
              <a:off x="5191626" y="4007190"/>
              <a:ext cx="278691" cy="358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3" name="TekstSylinder 112"/>
          <p:cNvSpPr txBox="1"/>
          <p:nvPr/>
        </p:nvSpPr>
        <p:spPr>
          <a:xfrm>
            <a:off x="0" y="6228184"/>
            <a:ext cx="3212976" cy="93610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nb-NO" sz="1600" b="1" u="sng" dirty="0" smtClean="0">
                <a:latin typeface="Arial" pitchFamily="34" charset="0"/>
                <a:cs typeface="Arial" pitchFamily="34" charset="0"/>
              </a:rPr>
              <a:t>OVERHEAD RWY 01 (ROADS) </a:t>
            </a:r>
          </a:p>
          <a:p>
            <a:r>
              <a:rPr lang="nb-NO" sz="1200" dirty="0" err="1" smtClean="0">
                <a:latin typeface="Arial" pitchFamily="34" charset="0"/>
                <a:cs typeface="Arial" pitchFamily="34" charset="0"/>
              </a:rPr>
              <a:t>Intercept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 ROADS </a:t>
            </a:r>
            <a:r>
              <a:rPr lang="nb-NO" sz="1200" dirty="0" err="1" smtClean="0">
                <a:latin typeface="Arial" pitchFamily="34" charset="0"/>
                <a:cs typeface="Arial" pitchFamily="34" charset="0"/>
              </a:rPr>
              <a:t>between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 3000’ and 4000’ </a:t>
            </a:r>
            <a:r>
              <a:rPr lang="nb-NO" sz="1200" dirty="0" err="1" smtClean="0">
                <a:latin typeface="Arial" pitchFamily="34" charset="0"/>
                <a:cs typeface="Arial" pitchFamily="34" charset="0"/>
              </a:rPr>
              <a:t>outbound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 300˚ , right turn to 006˚ at FIELD </a:t>
            </a:r>
            <a:r>
              <a:rPr lang="nb-NO" sz="1200" dirty="0" err="1" smtClean="0">
                <a:latin typeface="Arial" pitchFamily="34" charset="0"/>
                <a:cs typeface="Arial" pitchFamily="34" charset="0"/>
              </a:rPr>
              <a:t>leveling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nb-NO" sz="1200" dirty="0" err="1" smtClean="0">
                <a:latin typeface="Arial" pitchFamily="34" charset="0"/>
                <a:cs typeface="Arial" pitchFamily="34" charset="0"/>
              </a:rPr>
              <a:t>out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 at 2300’ for a LEFT BREAK.</a:t>
            </a:r>
          </a:p>
          <a:p>
            <a:endParaRPr lang="nb-NO" dirty="0" smtClean="0">
              <a:latin typeface="Arial" pitchFamily="34" charset="0"/>
              <a:cs typeface="Arial" pitchFamily="34" charset="0"/>
            </a:endParaRPr>
          </a:p>
          <a:p>
            <a:endParaRPr lang="nb-NO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5" name="TekstSylinder 114"/>
          <p:cNvSpPr txBox="1"/>
          <p:nvPr/>
        </p:nvSpPr>
        <p:spPr>
          <a:xfrm>
            <a:off x="3473624" y="7956376"/>
            <a:ext cx="3384376" cy="1008112"/>
          </a:xfrm>
          <a:prstGeom prst="rect">
            <a:avLst/>
          </a:prstGeom>
          <a:noFill/>
        </p:spPr>
        <p:txBody>
          <a:bodyPr wrap="square" lIns="36000" tIns="36000" rIns="36000" bIns="36000" rtlCol="0">
            <a:noAutofit/>
          </a:bodyPr>
          <a:lstStyle/>
          <a:p>
            <a:r>
              <a:rPr lang="nb-NO" sz="1600" b="1" u="sng" dirty="0" smtClean="0">
                <a:latin typeface="Arial" pitchFamily="34" charset="0"/>
                <a:cs typeface="Arial" pitchFamily="34" charset="0"/>
              </a:rPr>
              <a:t>OVERHEAD RWY 19 (VILLAGE)</a:t>
            </a:r>
          </a:p>
          <a:p>
            <a:r>
              <a:rPr lang="nb-NO" sz="1200" dirty="0" err="1" smtClean="0">
                <a:latin typeface="Arial" pitchFamily="34" charset="0"/>
                <a:cs typeface="Arial" pitchFamily="34" charset="0"/>
              </a:rPr>
              <a:t>Intercept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 VILLAGE </a:t>
            </a:r>
            <a:r>
              <a:rPr lang="nb-NO" sz="1200" dirty="0" err="1" smtClean="0">
                <a:latin typeface="Arial" pitchFamily="34" charset="0"/>
                <a:cs typeface="Arial" pitchFamily="34" charset="0"/>
              </a:rPr>
              <a:t>between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 4000’ and 5000’ </a:t>
            </a:r>
            <a:r>
              <a:rPr lang="nb-NO" sz="1200" dirty="0" err="1" smtClean="0">
                <a:latin typeface="Arial" pitchFamily="34" charset="0"/>
                <a:cs typeface="Arial" pitchFamily="34" charset="0"/>
              </a:rPr>
              <a:t>outbound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 253˚ , </a:t>
            </a:r>
            <a:r>
              <a:rPr lang="nb-NO" sz="1200" dirty="0" err="1" smtClean="0">
                <a:latin typeface="Arial" pitchFamily="34" charset="0"/>
                <a:cs typeface="Arial" pitchFamily="34" charset="0"/>
              </a:rPr>
              <a:t>left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 turn to 182˚ at T-JUNCTION </a:t>
            </a:r>
            <a:r>
              <a:rPr lang="nb-NO" sz="1200" dirty="0" err="1" smtClean="0">
                <a:latin typeface="Arial" pitchFamily="34" charset="0"/>
                <a:cs typeface="Arial" pitchFamily="34" charset="0"/>
              </a:rPr>
              <a:t>below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 3500’, </a:t>
            </a:r>
            <a:r>
              <a:rPr lang="nb-NO" sz="1200" dirty="0" err="1" smtClean="0">
                <a:latin typeface="Arial" pitchFamily="34" charset="0"/>
                <a:cs typeface="Arial" pitchFamily="34" charset="0"/>
              </a:rPr>
              <a:t>descend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 to 2300’  for a RIGHT BREAK.</a:t>
            </a:r>
          </a:p>
          <a:p>
            <a:endParaRPr lang="nb-NO" sz="1200" dirty="0" smtClean="0">
              <a:latin typeface="Arial" pitchFamily="34" charset="0"/>
              <a:cs typeface="Arial" pitchFamily="34" charset="0"/>
            </a:endParaRPr>
          </a:p>
          <a:p>
            <a:endParaRPr lang="nb-NO" dirty="0" smtClean="0">
              <a:latin typeface="Arial" pitchFamily="34" charset="0"/>
              <a:cs typeface="Arial" pitchFamily="34" charset="0"/>
            </a:endParaRPr>
          </a:p>
          <a:p>
            <a:endParaRPr lang="nb-NO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6" name="TekstSylinder 115"/>
          <p:cNvSpPr txBox="1"/>
          <p:nvPr/>
        </p:nvSpPr>
        <p:spPr>
          <a:xfrm>
            <a:off x="0" y="7524328"/>
            <a:ext cx="3068960" cy="93610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nb-NO" sz="1600" b="1" u="sng" dirty="0" smtClean="0">
                <a:latin typeface="Arial" pitchFamily="34" charset="0"/>
                <a:cs typeface="Arial" pitchFamily="34" charset="0"/>
              </a:rPr>
              <a:t>STRAIGHT IN RWY 01</a:t>
            </a:r>
          </a:p>
          <a:p>
            <a:r>
              <a:rPr lang="nb-NO" sz="1200" dirty="0" smtClean="0">
                <a:latin typeface="Arial" pitchFamily="34" charset="0"/>
                <a:cs typeface="Arial" pitchFamily="34" charset="0"/>
              </a:rPr>
              <a:t>From FIELD, </a:t>
            </a:r>
            <a:r>
              <a:rPr lang="nb-NO" sz="1200" dirty="0" err="1" smtClean="0">
                <a:latin typeface="Arial" pitchFamily="34" charset="0"/>
                <a:cs typeface="Arial" pitchFamily="34" charset="0"/>
              </a:rPr>
              <a:t>follow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nb-NO" sz="1200" dirty="0" err="1" smtClean="0">
                <a:latin typeface="Arial" pitchFamily="34" charset="0"/>
                <a:cs typeface="Arial" pitchFamily="34" charset="0"/>
              </a:rPr>
              <a:t>glideslope</a:t>
            </a:r>
            <a:r>
              <a:rPr lang="nb-NO" dirty="0" smtClean="0">
                <a:latin typeface="Arial" pitchFamily="34" charset="0"/>
                <a:cs typeface="Arial" pitchFamily="34" charset="0"/>
              </a:rPr>
              <a:t>.</a:t>
            </a:r>
          </a:p>
          <a:p>
            <a:endParaRPr lang="nb-NO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7" name="TekstSylinder 116"/>
          <p:cNvSpPr txBox="1"/>
          <p:nvPr/>
        </p:nvSpPr>
        <p:spPr>
          <a:xfrm>
            <a:off x="0" y="8207896"/>
            <a:ext cx="3068960" cy="93610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nb-NO" sz="1600" b="1" u="sng" dirty="0" smtClean="0">
                <a:latin typeface="Arial" pitchFamily="34" charset="0"/>
                <a:cs typeface="Arial" pitchFamily="34" charset="0"/>
              </a:rPr>
              <a:t>STRAIGHT IN RWY 19</a:t>
            </a:r>
          </a:p>
          <a:p>
            <a:r>
              <a:rPr lang="nb-NO" sz="1200" dirty="0" smtClean="0">
                <a:latin typeface="Arial" pitchFamily="34" charset="0"/>
                <a:cs typeface="Arial" pitchFamily="34" charset="0"/>
              </a:rPr>
              <a:t>From T-JUNCTION, </a:t>
            </a:r>
            <a:r>
              <a:rPr lang="nb-NO" sz="1200" dirty="0" err="1" smtClean="0">
                <a:latin typeface="Arial" pitchFamily="34" charset="0"/>
                <a:cs typeface="Arial" pitchFamily="34" charset="0"/>
              </a:rPr>
              <a:t>follow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nb-NO" sz="1200" dirty="0" err="1" smtClean="0">
                <a:latin typeface="Arial" pitchFamily="34" charset="0"/>
                <a:cs typeface="Arial" pitchFamily="34" charset="0"/>
              </a:rPr>
              <a:t>glideslope</a:t>
            </a:r>
            <a:r>
              <a:rPr lang="nb-NO" dirty="0" smtClean="0">
                <a:latin typeface="Arial" pitchFamily="34" charset="0"/>
                <a:cs typeface="Arial" pitchFamily="34" charset="0"/>
              </a:rPr>
              <a:t>.</a:t>
            </a:r>
          </a:p>
          <a:p>
            <a:endParaRPr lang="nb-NO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Ellipse 48"/>
          <p:cNvSpPr/>
          <p:nvPr/>
        </p:nvSpPr>
        <p:spPr>
          <a:xfrm>
            <a:off x="4377407" y="1890440"/>
            <a:ext cx="144016" cy="144016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" name="Rektangel 1"/>
          <p:cNvSpPr/>
          <p:nvPr/>
        </p:nvSpPr>
        <p:spPr>
          <a:xfrm rot="5701676">
            <a:off x="2044536" y="3742948"/>
            <a:ext cx="401378" cy="45719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" name="Ellipse 2"/>
          <p:cNvSpPr/>
          <p:nvPr/>
        </p:nvSpPr>
        <p:spPr>
          <a:xfrm rot="19997090">
            <a:off x="2062438" y="5034920"/>
            <a:ext cx="288032" cy="144016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7" name="Ellipse 6"/>
          <p:cNvSpPr/>
          <p:nvPr/>
        </p:nvSpPr>
        <p:spPr>
          <a:xfrm>
            <a:off x="4665439" y="1890440"/>
            <a:ext cx="144016" cy="144016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" name="TekstSylinder 9"/>
          <p:cNvSpPr txBox="1"/>
          <p:nvPr/>
        </p:nvSpPr>
        <p:spPr>
          <a:xfrm>
            <a:off x="2276872" y="3563888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>
                <a:latin typeface="Arial" pitchFamily="34" charset="0"/>
                <a:cs typeface="Arial" pitchFamily="34" charset="0"/>
              </a:rPr>
              <a:t>OMAL</a:t>
            </a:r>
            <a:endParaRPr lang="nb-NO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TekstSylinder 10"/>
          <p:cNvSpPr txBox="1"/>
          <p:nvPr/>
        </p:nvSpPr>
        <p:spPr>
          <a:xfrm>
            <a:off x="1196752" y="107504"/>
            <a:ext cx="4176464" cy="36933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 smtClean="0">
                <a:latin typeface="Arial" pitchFamily="34" charset="0"/>
                <a:cs typeface="Arial" pitchFamily="34" charset="0"/>
              </a:rPr>
              <a:t>AL  AIN VFR DEPARTURE ROUTES</a:t>
            </a:r>
            <a:endParaRPr lang="nb-NO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4" name="Rett pil 13"/>
          <p:cNvCxnSpPr>
            <a:stCxn id="20" idx="3"/>
          </p:cNvCxnSpPr>
          <p:nvPr/>
        </p:nvCxnSpPr>
        <p:spPr>
          <a:xfrm flipV="1">
            <a:off x="2298563" y="1979716"/>
            <a:ext cx="36600" cy="893878"/>
          </a:xfrm>
          <a:prstGeom prst="straightConnector1">
            <a:avLst/>
          </a:prstGeom>
          <a:ln w="1905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Rett linje 15"/>
          <p:cNvCxnSpPr>
            <a:stCxn id="20" idx="1"/>
            <a:endCxn id="2" idx="1"/>
          </p:cNvCxnSpPr>
          <p:nvPr/>
        </p:nvCxnSpPr>
        <p:spPr>
          <a:xfrm flipH="1">
            <a:off x="2262813" y="3218617"/>
            <a:ext cx="18239" cy="34727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kstSylinder 19"/>
          <p:cNvSpPr txBox="1"/>
          <p:nvPr/>
        </p:nvSpPr>
        <p:spPr>
          <a:xfrm rot="16374325">
            <a:off x="2117073" y="2922995"/>
            <a:ext cx="345468" cy="246221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r>
              <a:rPr lang="nb-NO" sz="1000" dirty="0" smtClean="0">
                <a:latin typeface="Arial" pitchFamily="34" charset="0"/>
                <a:cs typeface="Arial" pitchFamily="34" charset="0"/>
              </a:rPr>
              <a:t>002˚</a:t>
            </a:r>
            <a:endParaRPr lang="nb-NO" sz="10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31" name="Rett linje 30"/>
          <p:cNvCxnSpPr/>
          <p:nvPr/>
        </p:nvCxnSpPr>
        <p:spPr>
          <a:xfrm>
            <a:off x="2204864" y="1979712"/>
            <a:ext cx="228774" cy="1426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kstSylinder 32"/>
          <p:cNvSpPr txBox="1"/>
          <p:nvPr/>
        </p:nvSpPr>
        <p:spPr>
          <a:xfrm>
            <a:off x="1628800" y="1907704"/>
            <a:ext cx="576064" cy="24622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nb-NO" sz="1000" dirty="0" err="1" smtClean="0">
                <a:solidFill>
                  <a:schemeClr val="bg1">
                    <a:lumMod val="85000"/>
                  </a:schemeClr>
                </a:solidFill>
                <a:latin typeface="Arial" pitchFamily="34" charset="0"/>
                <a:cs typeface="Arial" pitchFamily="34" charset="0"/>
              </a:rPr>
              <a:t>T-junction</a:t>
            </a:r>
            <a:endParaRPr lang="nb-NO" sz="1000" dirty="0">
              <a:solidFill>
                <a:schemeClr val="bg1">
                  <a:lumMod val="8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4" name="Rektangel 33"/>
          <p:cNvSpPr/>
          <p:nvPr/>
        </p:nvSpPr>
        <p:spPr>
          <a:xfrm>
            <a:off x="3795838" y="731783"/>
            <a:ext cx="216024" cy="14401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5" name="TekstSylinder 34"/>
          <p:cNvSpPr txBox="1"/>
          <p:nvPr/>
        </p:nvSpPr>
        <p:spPr>
          <a:xfrm>
            <a:off x="4008463" y="683568"/>
            <a:ext cx="576064" cy="24622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nb-NO" sz="1000" dirty="0" err="1" smtClean="0">
                <a:solidFill>
                  <a:schemeClr val="bg1">
                    <a:lumMod val="85000"/>
                  </a:schemeClr>
                </a:solidFill>
                <a:latin typeface="Arial" pitchFamily="34" charset="0"/>
                <a:cs typeface="Arial" pitchFamily="34" charset="0"/>
              </a:rPr>
              <a:t>Village</a:t>
            </a:r>
            <a:endParaRPr lang="nb-NO" sz="1000" dirty="0">
              <a:solidFill>
                <a:schemeClr val="bg1">
                  <a:lumMod val="8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3" name="TekstSylinder 42"/>
          <p:cNvSpPr txBox="1"/>
          <p:nvPr/>
        </p:nvSpPr>
        <p:spPr>
          <a:xfrm rot="20133776">
            <a:off x="2672862" y="1173766"/>
            <a:ext cx="334441" cy="246221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r>
              <a:rPr lang="nb-NO" sz="1000" dirty="0" smtClean="0">
                <a:latin typeface="Arial" pitchFamily="34" charset="0"/>
                <a:cs typeface="Arial" pitchFamily="34" charset="0"/>
              </a:rPr>
              <a:t>073˚</a:t>
            </a:r>
            <a:endParaRPr lang="nb-NO" sz="1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8" name="Ellipse 47"/>
          <p:cNvSpPr/>
          <p:nvPr/>
        </p:nvSpPr>
        <p:spPr>
          <a:xfrm>
            <a:off x="4521423" y="1890440"/>
            <a:ext cx="144016" cy="144016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0" name="TekstSylinder 49"/>
          <p:cNvSpPr txBox="1"/>
          <p:nvPr/>
        </p:nvSpPr>
        <p:spPr>
          <a:xfrm>
            <a:off x="4809057" y="1835696"/>
            <a:ext cx="576064" cy="24622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nb-NO" sz="1000" dirty="0" err="1" smtClean="0">
                <a:solidFill>
                  <a:schemeClr val="bg1">
                    <a:lumMod val="85000"/>
                  </a:schemeClr>
                </a:solidFill>
                <a:latin typeface="Arial" pitchFamily="34" charset="0"/>
                <a:cs typeface="Arial" pitchFamily="34" charset="0"/>
              </a:rPr>
              <a:t>Circles</a:t>
            </a:r>
            <a:endParaRPr lang="nb-NO" sz="1000" dirty="0">
              <a:solidFill>
                <a:schemeClr val="bg1">
                  <a:lumMod val="8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7" name="TekstSylinder 66"/>
          <p:cNvSpPr txBox="1"/>
          <p:nvPr/>
        </p:nvSpPr>
        <p:spPr>
          <a:xfrm>
            <a:off x="1772816" y="1835696"/>
            <a:ext cx="360040" cy="153888"/>
          </a:xfrm>
          <a:prstGeom prst="rect">
            <a:avLst/>
          </a:prstGeom>
          <a:noFill/>
          <a:ln>
            <a:noFill/>
          </a:ln>
        </p:spPr>
        <p:txBody>
          <a:bodyPr wrap="square" lIns="36000" tIns="0" rIns="36000" bIns="0" rtlCol="0">
            <a:spAutoFit/>
          </a:bodyPr>
          <a:lstStyle/>
          <a:p>
            <a:r>
              <a:rPr lang="nb-NO" sz="1000" b="1" u="sng" dirty="0" smtClean="0">
                <a:latin typeface="Arial" pitchFamily="34" charset="0"/>
                <a:cs typeface="Arial" pitchFamily="34" charset="0"/>
              </a:rPr>
              <a:t>4500</a:t>
            </a:r>
            <a:endParaRPr lang="nb-NO" sz="1000" b="1" u="sng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8" name="TekstSylinder 67"/>
          <p:cNvSpPr txBox="1"/>
          <p:nvPr/>
        </p:nvSpPr>
        <p:spPr>
          <a:xfrm>
            <a:off x="3645024" y="539552"/>
            <a:ext cx="360040" cy="153888"/>
          </a:xfrm>
          <a:prstGeom prst="rect">
            <a:avLst/>
          </a:prstGeom>
          <a:noFill/>
          <a:ln>
            <a:noFill/>
          </a:ln>
        </p:spPr>
        <p:txBody>
          <a:bodyPr wrap="square" lIns="36000" tIns="0" rIns="36000" bIns="0" rtlCol="0">
            <a:spAutoFit/>
          </a:bodyPr>
          <a:lstStyle/>
          <a:p>
            <a:r>
              <a:rPr lang="nb-NO" sz="1000" b="1" u="sng" dirty="0" smtClean="0">
                <a:latin typeface="Arial" pitchFamily="34" charset="0"/>
                <a:cs typeface="Arial" pitchFamily="34" charset="0"/>
              </a:rPr>
              <a:t>6000</a:t>
            </a:r>
            <a:endParaRPr lang="nb-NO" sz="1000" b="1" u="sng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9" name="TekstSylinder 68"/>
          <p:cNvSpPr txBox="1"/>
          <p:nvPr/>
        </p:nvSpPr>
        <p:spPr>
          <a:xfrm>
            <a:off x="4244898" y="1725244"/>
            <a:ext cx="360040" cy="153888"/>
          </a:xfrm>
          <a:prstGeom prst="rect">
            <a:avLst/>
          </a:prstGeom>
          <a:noFill/>
          <a:ln>
            <a:noFill/>
          </a:ln>
        </p:spPr>
        <p:txBody>
          <a:bodyPr wrap="square" lIns="36000" tIns="0" rIns="36000" bIns="0" rtlCol="0">
            <a:spAutoFit/>
          </a:bodyPr>
          <a:lstStyle/>
          <a:p>
            <a:r>
              <a:rPr lang="nb-NO" sz="1000" b="1" u="sng" dirty="0" smtClean="0">
                <a:latin typeface="Arial" pitchFamily="34" charset="0"/>
                <a:cs typeface="Arial" pitchFamily="34" charset="0"/>
              </a:rPr>
              <a:t>6000</a:t>
            </a:r>
            <a:endParaRPr lang="nb-NO" sz="1000" b="1" u="sng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9" name="Bue 78"/>
          <p:cNvSpPr/>
          <p:nvPr/>
        </p:nvSpPr>
        <p:spPr>
          <a:xfrm flipH="1">
            <a:off x="2334085" y="1305009"/>
            <a:ext cx="953858" cy="1368152"/>
          </a:xfrm>
          <a:prstGeom prst="arc">
            <a:avLst>
              <a:gd name="adj1" fmla="val 16918508"/>
              <a:gd name="adj2" fmla="val 0"/>
            </a:avLst>
          </a:prstGeom>
          <a:ln w="19050">
            <a:solidFill>
              <a:schemeClr val="tx1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82" name="Rett linje 81"/>
          <p:cNvCxnSpPr/>
          <p:nvPr/>
        </p:nvCxnSpPr>
        <p:spPr>
          <a:xfrm flipH="1">
            <a:off x="2924945" y="1056484"/>
            <a:ext cx="368935" cy="17121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Rett linje 87"/>
          <p:cNvCxnSpPr/>
          <p:nvPr/>
        </p:nvCxnSpPr>
        <p:spPr>
          <a:xfrm>
            <a:off x="3326401" y="941009"/>
            <a:ext cx="0" cy="21602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Rett linje 88"/>
          <p:cNvCxnSpPr/>
          <p:nvPr/>
        </p:nvCxnSpPr>
        <p:spPr>
          <a:xfrm>
            <a:off x="3381414" y="899592"/>
            <a:ext cx="0" cy="21602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Rett linje 89"/>
          <p:cNvCxnSpPr/>
          <p:nvPr/>
        </p:nvCxnSpPr>
        <p:spPr>
          <a:xfrm flipH="1">
            <a:off x="3409454" y="814754"/>
            <a:ext cx="416865" cy="19414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Rett linje 90"/>
          <p:cNvCxnSpPr/>
          <p:nvPr/>
        </p:nvCxnSpPr>
        <p:spPr>
          <a:xfrm>
            <a:off x="3790171" y="740353"/>
            <a:ext cx="67302" cy="13253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Bue 95"/>
          <p:cNvSpPr/>
          <p:nvPr/>
        </p:nvSpPr>
        <p:spPr>
          <a:xfrm flipH="1">
            <a:off x="2348880" y="1691680"/>
            <a:ext cx="953858" cy="576064"/>
          </a:xfrm>
          <a:prstGeom prst="arc">
            <a:avLst>
              <a:gd name="adj1" fmla="val 13708101"/>
              <a:gd name="adj2" fmla="val 0"/>
            </a:avLst>
          </a:prstGeom>
          <a:ln w="19050">
            <a:solidFill>
              <a:schemeClr val="tx1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7" name="TekstSylinder 96"/>
          <p:cNvSpPr txBox="1"/>
          <p:nvPr/>
        </p:nvSpPr>
        <p:spPr>
          <a:xfrm rot="499123">
            <a:off x="3013004" y="1642570"/>
            <a:ext cx="334441" cy="246221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r>
              <a:rPr lang="nb-NO" sz="1000" dirty="0" smtClean="0">
                <a:latin typeface="Arial" pitchFamily="34" charset="0"/>
                <a:cs typeface="Arial" pitchFamily="34" charset="0"/>
              </a:rPr>
              <a:t>113˚</a:t>
            </a:r>
            <a:endParaRPr lang="nb-NO" sz="10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98" name="Rett linje 97"/>
          <p:cNvCxnSpPr/>
          <p:nvPr/>
        </p:nvCxnSpPr>
        <p:spPr>
          <a:xfrm flipH="1" flipV="1">
            <a:off x="3284984" y="1763689"/>
            <a:ext cx="432048" cy="7200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Rett linje 100"/>
          <p:cNvCxnSpPr/>
          <p:nvPr/>
        </p:nvCxnSpPr>
        <p:spPr>
          <a:xfrm flipH="1">
            <a:off x="3685812" y="1762922"/>
            <a:ext cx="132971" cy="16177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Rett linje 102"/>
          <p:cNvCxnSpPr/>
          <p:nvPr/>
        </p:nvCxnSpPr>
        <p:spPr>
          <a:xfrm flipH="1" flipV="1">
            <a:off x="3879057" y="1862436"/>
            <a:ext cx="531018" cy="928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Rett linje 103"/>
          <p:cNvCxnSpPr/>
          <p:nvPr/>
        </p:nvCxnSpPr>
        <p:spPr>
          <a:xfrm flipH="1">
            <a:off x="4400550" y="1885678"/>
            <a:ext cx="21432" cy="14106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Rett linje 105"/>
          <p:cNvCxnSpPr/>
          <p:nvPr/>
        </p:nvCxnSpPr>
        <p:spPr>
          <a:xfrm flipH="1">
            <a:off x="3751651" y="1763688"/>
            <a:ext cx="132971" cy="16177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Rett linje 124"/>
          <p:cNvCxnSpPr/>
          <p:nvPr/>
        </p:nvCxnSpPr>
        <p:spPr>
          <a:xfrm>
            <a:off x="2058821" y="5037131"/>
            <a:ext cx="228774" cy="1426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TekstSylinder 125"/>
          <p:cNvSpPr txBox="1"/>
          <p:nvPr/>
        </p:nvSpPr>
        <p:spPr>
          <a:xfrm>
            <a:off x="1799576" y="5067136"/>
            <a:ext cx="288032" cy="24622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nb-NO" sz="1000" dirty="0" smtClean="0">
                <a:solidFill>
                  <a:schemeClr val="bg1">
                    <a:lumMod val="85000"/>
                  </a:schemeClr>
                </a:solidFill>
                <a:latin typeface="Arial" pitchFamily="34" charset="0"/>
                <a:cs typeface="Arial" pitchFamily="34" charset="0"/>
              </a:rPr>
              <a:t>Field</a:t>
            </a:r>
            <a:endParaRPr lang="nb-NO" sz="1000" dirty="0">
              <a:solidFill>
                <a:schemeClr val="bg1">
                  <a:lumMod val="8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27" name="TekstSylinder 126"/>
          <p:cNvSpPr txBox="1"/>
          <p:nvPr/>
        </p:nvSpPr>
        <p:spPr>
          <a:xfrm>
            <a:off x="1691888" y="4954340"/>
            <a:ext cx="360040" cy="153888"/>
          </a:xfrm>
          <a:prstGeom prst="rect">
            <a:avLst/>
          </a:prstGeom>
          <a:noFill/>
          <a:ln>
            <a:noFill/>
          </a:ln>
        </p:spPr>
        <p:txBody>
          <a:bodyPr wrap="square" lIns="36000" tIns="0" rIns="36000" bIns="0" rtlCol="0">
            <a:spAutoFit/>
          </a:bodyPr>
          <a:lstStyle/>
          <a:p>
            <a:r>
              <a:rPr lang="nb-NO" sz="1000" b="1" u="sng" dirty="0" smtClean="0">
                <a:latin typeface="Arial" pitchFamily="34" charset="0"/>
                <a:cs typeface="Arial" pitchFamily="34" charset="0"/>
              </a:rPr>
              <a:t>3300</a:t>
            </a:r>
            <a:endParaRPr lang="nb-NO" sz="1000" b="1" u="sng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28" name="Rett linje 127"/>
          <p:cNvCxnSpPr/>
          <p:nvPr/>
        </p:nvCxnSpPr>
        <p:spPr>
          <a:xfrm flipH="1">
            <a:off x="2204864" y="3923928"/>
            <a:ext cx="18239" cy="34727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TekstSylinder 128"/>
          <p:cNvSpPr txBox="1"/>
          <p:nvPr/>
        </p:nvSpPr>
        <p:spPr>
          <a:xfrm rot="16374325">
            <a:off x="2019821" y="4411618"/>
            <a:ext cx="345468" cy="246221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r>
              <a:rPr lang="nb-NO" sz="1000" dirty="0" smtClean="0">
                <a:latin typeface="Arial" pitchFamily="34" charset="0"/>
                <a:cs typeface="Arial" pitchFamily="34" charset="0"/>
              </a:rPr>
              <a:t>185˚</a:t>
            </a:r>
            <a:endParaRPr lang="nb-NO" sz="10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30" name="Rett pil 129"/>
          <p:cNvCxnSpPr>
            <a:stCxn id="129" idx="1"/>
            <a:endCxn id="3" idx="0"/>
          </p:cNvCxnSpPr>
          <p:nvPr/>
        </p:nvCxnSpPr>
        <p:spPr>
          <a:xfrm flipH="1">
            <a:off x="2174082" y="4707240"/>
            <a:ext cx="9718" cy="335367"/>
          </a:xfrm>
          <a:prstGeom prst="straightConnector1">
            <a:avLst/>
          </a:prstGeom>
          <a:ln w="1905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Bue 136"/>
          <p:cNvSpPr/>
          <p:nvPr/>
        </p:nvSpPr>
        <p:spPr>
          <a:xfrm flipH="1" flipV="1">
            <a:off x="2174526" y="4427984"/>
            <a:ext cx="678410" cy="936104"/>
          </a:xfrm>
          <a:prstGeom prst="arc">
            <a:avLst>
              <a:gd name="adj1" fmla="val 13346158"/>
              <a:gd name="adj2" fmla="val 0"/>
            </a:avLst>
          </a:prstGeom>
          <a:ln w="19050">
            <a:solidFill>
              <a:schemeClr val="tx1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43" name="TekstSylinder 142"/>
          <p:cNvSpPr txBox="1"/>
          <p:nvPr/>
        </p:nvSpPr>
        <p:spPr>
          <a:xfrm rot="17717633">
            <a:off x="2724454" y="4868702"/>
            <a:ext cx="334441" cy="246221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r>
              <a:rPr lang="nb-NO" sz="1000" dirty="0" smtClean="0">
                <a:latin typeface="Arial" pitchFamily="34" charset="0"/>
                <a:cs typeface="Arial" pitchFamily="34" charset="0"/>
              </a:rPr>
              <a:t>048˚</a:t>
            </a:r>
            <a:endParaRPr lang="nb-NO" sz="10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44" name="Rett linje 143"/>
          <p:cNvCxnSpPr>
            <a:endCxn id="143" idx="3"/>
          </p:cNvCxnSpPr>
          <p:nvPr/>
        </p:nvCxnSpPr>
        <p:spPr>
          <a:xfrm flipH="1">
            <a:off x="2963122" y="3970371"/>
            <a:ext cx="423545" cy="87025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Rett linje 144"/>
          <p:cNvCxnSpPr/>
          <p:nvPr/>
        </p:nvCxnSpPr>
        <p:spPr>
          <a:xfrm flipH="1" flipV="1">
            <a:off x="3371224" y="3822608"/>
            <a:ext cx="72006" cy="19826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Rett linje 145"/>
          <p:cNvCxnSpPr/>
          <p:nvPr/>
        </p:nvCxnSpPr>
        <p:spPr>
          <a:xfrm flipH="1">
            <a:off x="3472585" y="1955304"/>
            <a:ext cx="938549" cy="183799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Rett linje 150"/>
          <p:cNvCxnSpPr/>
          <p:nvPr/>
        </p:nvCxnSpPr>
        <p:spPr>
          <a:xfrm>
            <a:off x="4341468" y="1915820"/>
            <a:ext cx="113773" cy="6224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Rett linje 156"/>
          <p:cNvCxnSpPr/>
          <p:nvPr/>
        </p:nvCxnSpPr>
        <p:spPr>
          <a:xfrm flipH="1" flipV="1">
            <a:off x="3398287" y="3749323"/>
            <a:ext cx="72006" cy="19826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Bue 158"/>
          <p:cNvSpPr/>
          <p:nvPr/>
        </p:nvSpPr>
        <p:spPr>
          <a:xfrm flipH="1" flipV="1">
            <a:off x="2204864" y="4427984"/>
            <a:ext cx="864096" cy="1368152"/>
          </a:xfrm>
          <a:prstGeom prst="arc">
            <a:avLst>
              <a:gd name="adj1" fmla="val 16899723"/>
              <a:gd name="adj2" fmla="val 0"/>
            </a:avLst>
          </a:prstGeom>
          <a:ln w="19050">
            <a:solidFill>
              <a:schemeClr val="tx1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163" name="Rett linje 162"/>
          <p:cNvCxnSpPr/>
          <p:nvPr/>
        </p:nvCxnSpPr>
        <p:spPr>
          <a:xfrm flipH="1">
            <a:off x="3789040" y="6156176"/>
            <a:ext cx="72008" cy="14401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TekstSylinder 165"/>
          <p:cNvSpPr txBox="1"/>
          <p:nvPr/>
        </p:nvSpPr>
        <p:spPr>
          <a:xfrm rot="1367904">
            <a:off x="2507215" y="5704395"/>
            <a:ext cx="334441" cy="246221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r>
              <a:rPr lang="nb-NO" sz="1000" dirty="0" smtClean="0">
                <a:latin typeface="Arial" pitchFamily="34" charset="0"/>
                <a:cs typeface="Arial" pitchFamily="34" charset="0"/>
              </a:rPr>
              <a:t>120˚</a:t>
            </a:r>
            <a:endParaRPr lang="nb-NO" sz="10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67" name="Rett linje 166"/>
          <p:cNvCxnSpPr/>
          <p:nvPr/>
        </p:nvCxnSpPr>
        <p:spPr>
          <a:xfrm flipH="1" flipV="1">
            <a:off x="2806490" y="5859436"/>
            <a:ext cx="343110" cy="12721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Rett linje 171"/>
          <p:cNvCxnSpPr/>
          <p:nvPr/>
        </p:nvCxnSpPr>
        <p:spPr>
          <a:xfrm flipV="1">
            <a:off x="3114842" y="5948861"/>
            <a:ext cx="147482" cy="10684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Rett linje 175"/>
          <p:cNvCxnSpPr/>
          <p:nvPr/>
        </p:nvCxnSpPr>
        <p:spPr>
          <a:xfrm flipH="1" flipV="1">
            <a:off x="3283132" y="6033093"/>
            <a:ext cx="531222" cy="19158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Rett linje 176"/>
          <p:cNvCxnSpPr/>
          <p:nvPr/>
        </p:nvCxnSpPr>
        <p:spPr>
          <a:xfrm flipV="1">
            <a:off x="3168545" y="5956118"/>
            <a:ext cx="147482" cy="10684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TekstSylinder 179"/>
          <p:cNvSpPr txBox="1"/>
          <p:nvPr/>
        </p:nvSpPr>
        <p:spPr>
          <a:xfrm>
            <a:off x="3645024" y="6228184"/>
            <a:ext cx="576064" cy="24622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nb-NO" sz="1000" dirty="0" smtClean="0">
                <a:solidFill>
                  <a:schemeClr val="bg1">
                    <a:lumMod val="85000"/>
                  </a:schemeClr>
                </a:solidFill>
                <a:latin typeface="Arial" pitchFamily="34" charset="0"/>
                <a:cs typeface="Arial" pitchFamily="34" charset="0"/>
              </a:rPr>
              <a:t>Roads</a:t>
            </a:r>
            <a:endParaRPr lang="nb-NO" sz="1000" dirty="0">
              <a:solidFill>
                <a:schemeClr val="bg1">
                  <a:lumMod val="8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81" name="TekstSylinder 180"/>
          <p:cNvSpPr txBox="1"/>
          <p:nvPr/>
        </p:nvSpPr>
        <p:spPr>
          <a:xfrm>
            <a:off x="3676390" y="5988936"/>
            <a:ext cx="360040" cy="153888"/>
          </a:xfrm>
          <a:prstGeom prst="rect">
            <a:avLst/>
          </a:prstGeom>
          <a:noFill/>
          <a:ln>
            <a:noFill/>
          </a:ln>
        </p:spPr>
        <p:txBody>
          <a:bodyPr wrap="square" lIns="36000" tIns="0" rIns="36000" bIns="0" rtlCol="0">
            <a:spAutoFit/>
          </a:bodyPr>
          <a:lstStyle/>
          <a:p>
            <a:r>
              <a:rPr lang="nb-NO" sz="1000" b="1" u="sng" dirty="0" smtClean="0">
                <a:latin typeface="Arial" pitchFamily="34" charset="0"/>
                <a:cs typeface="Arial" pitchFamily="34" charset="0"/>
              </a:rPr>
              <a:t>5000</a:t>
            </a:r>
            <a:endParaRPr lang="nb-NO" sz="1000" b="1" u="sng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82" name="TekstSylinder 181"/>
          <p:cNvSpPr txBox="1"/>
          <p:nvPr/>
        </p:nvSpPr>
        <p:spPr>
          <a:xfrm>
            <a:off x="288032" y="6735722"/>
            <a:ext cx="278092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b="1" u="sng" dirty="0" smtClean="0">
                <a:latin typeface="Arial" pitchFamily="34" charset="0"/>
                <a:cs typeface="Arial" pitchFamily="34" charset="0"/>
              </a:rPr>
              <a:t>RWY 01 (VILLAGE)</a:t>
            </a:r>
          </a:p>
          <a:p>
            <a:r>
              <a:rPr lang="nb-NO" sz="1200" dirty="0" smtClean="0">
                <a:latin typeface="Arial" pitchFamily="34" charset="0"/>
                <a:cs typeface="Arial" pitchFamily="34" charset="0"/>
              </a:rPr>
              <a:t>Fly 002˚ to 4500’ by 9.7nm, </a:t>
            </a:r>
            <a:r>
              <a:rPr lang="nb-NO" sz="1200" dirty="0" err="1" smtClean="0">
                <a:latin typeface="Arial" pitchFamily="34" charset="0"/>
                <a:cs typeface="Arial" pitchFamily="34" charset="0"/>
              </a:rPr>
              <a:t>then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nb-NO" sz="1200" dirty="0" err="1" smtClean="0">
                <a:latin typeface="Arial" pitchFamily="34" charset="0"/>
                <a:cs typeface="Arial" pitchFamily="34" charset="0"/>
              </a:rPr>
              <a:t>climb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 073˚ to be at or </a:t>
            </a:r>
            <a:r>
              <a:rPr lang="nb-NO" sz="1200" dirty="0" err="1" smtClean="0">
                <a:latin typeface="Arial" pitchFamily="34" charset="0"/>
                <a:cs typeface="Arial" pitchFamily="34" charset="0"/>
              </a:rPr>
              <a:t>above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 6000’ at VILLAGE.</a:t>
            </a:r>
          </a:p>
          <a:p>
            <a:endParaRPr lang="nb-NO" dirty="0" smtClean="0">
              <a:latin typeface="Arial" pitchFamily="34" charset="0"/>
              <a:cs typeface="Arial" pitchFamily="34" charset="0"/>
            </a:endParaRPr>
          </a:p>
          <a:p>
            <a:endParaRPr lang="nb-NO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83" name="TekstSylinder 182"/>
          <p:cNvSpPr txBox="1"/>
          <p:nvPr/>
        </p:nvSpPr>
        <p:spPr>
          <a:xfrm>
            <a:off x="3212976" y="7786226"/>
            <a:ext cx="252028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b="1" u="sng" dirty="0" smtClean="0">
                <a:latin typeface="Arial" pitchFamily="34" charset="0"/>
                <a:cs typeface="Arial" pitchFamily="34" charset="0"/>
              </a:rPr>
              <a:t>RWY 19 (CIRCLES)</a:t>
            </a:r>
          </a:p>
          <a:p>
            <a:r>
              <a:rPr lang="nb-NO" sz="1200" dirty="0" smtClean="0">
                <a:latin typeface="Arial" pitchFamily="34" charset="0"/>
                <a:cs typeface="Arial" pitchFamily="34" charset="0"/>
              </a:rPr>
              <a:t>Fly 185˚ to 3300’ by 6.5nm, </a:t>
            </a:r>
            <a:r>
              <a:rPr lang="nb-NO" sz="1200" dirty="0" err="1" smtClean="0">
                <a:latin typeface="Arial" pitchFamily="34" charset="0"/>
                <a:cs typeface="Arial" pitchFamily="34" charset="0"/>
              </a:rPr>
              <a:t>then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nb-NO" sz="1200" dirty="0" err="1" smtClean="0">
                <a:latin typeface="Arial" pitchFamily="34" charset="0"/>
                <a:cs typeface="Arial" pitchFamily="34" charset="0"/>
              </a:rPr>
              <a:t>climb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 048˚ to be at or </a:t>
            </a:r>
            <a:r>
              <a:rPr lang="nb-NO" sz="1200" dirty="0" err="1" smtClean="0">
                <a:latin typeface="Arial" pitchFamily="34" charset="0"/>
                <a:cs typeface="Arial" pitchFamily="34" charset="0"/>
              </a:rPr>
              <a:t>above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 6000’ at CIRCLES.</a:t>
            </a:r>
          </a:p>
          <a:p>
            <a:endParaRPr lang="nb-NO" dirty="0" smtClean="0">
              <a:latin typeface="Arial" pitchFamily="34" charset="0"/>
              <a:cs typeface="Arial" pitchFamily="34" charset="0"/>
            </a:endParaRPr>
          </a:p>
          <a:p>
            <a:endParaRPr lang="nb-NO" dirty="0" smtClean="0">
              <a:latin typeface="Arial" pitchFamily="34" charset="0"/>
              <a:cs typeface="Arial" pitchFamily="34" charset="0"/>
            </a:endParaRPr>
          </a:p>
          <a:p>
            <a:endParaRPr lang="nb-NO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84" name="TekstSylinder 183"/>
          <p:cNvSpPr txBox="1"/>
          <p:nvPr/>
        </p:nvSpPr>
        <p:spPr>
          <a:xfrm>
            <a:off x="3212976" y="6732240"/>
            <a:ext cx="2520280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b="1" u="sng" dirty="0" smtClean="0">
                <a:latin typeface="Arial" pitchFamily="34" charset="0"/>
                <a:cs typeface="Arial" pitchFamily="34" charset="0"/>
              </a:rPr>
              <a:t>RWY 19 (ROADS)</a:t>
            </a:r>
          </a:p>
          <a:p>
            <a:r>
              <a:rPr lang="nb-NO" sz="1200" dirty="0" smtClean="0">
                <a:latin typeface="Arial" pitchFamily="34" charset="0"/>
                <a:cs typeface="Arial" pitchFamily="34" charset="0"/>
              </a:rPr>
              <a:t>Fly 185˚ to 3300’ by 6.5nm, </a:t>
            </a:r>
            <a:r>
              <a:rPr lang="nb-NO" sz="1200" dirty="0" err="1" smtClean="0">
                <a:latin typeface="Arial" pitchFamily="34" charset="0"/>
                <a:cs typeface="Arial" pitchFamily="34" charset="0"/>
              </a:rPr>
              <a:t>then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nb-NO" sz="1200" dirty="0" err="1" smtClean="0">
                <a:latin typeface="Arial" pitchFamily="34" charset="0"/>
                <a:cs typeface="Arial" pitchFamily="34" charset="0"/>
              </a:rPr>
              <a:t>climb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 120˚ to be at or </a:t>
            </a:r>
            <a:r>
              <a:rPr lang="nb-NO" sz="1200" dirty="0" err="1" smtClean="0">
                <a:latin typeface="Arial" pitchFamily="34" charset="0"/>
                <a:cs typeface="Arial" pitchFamily="34" charset="0"/>
              </a:rPr>
              <a:t>above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 6000’ at ROADS.</a:t>
            </a:r>
          </a:p>
          <a:p>
            <a:endParaRPr lang="nb-NO" sz="1200" dirty="0" smtClean="0">
              <a:latin typeface="Arial" pitchFamily="34" charset="0"/>
              <a:cs typeface="Arial" pitchFamily="34" charset="0"/>
            </a:endParaRPr>
          </a:p>
          <a:p>
            <a:endParaRPr lang="nb-NO" dirty="0" smtClean="0">
              <a:latin typeface="Arial" pitchFamily="34" charset="0"/>
              <a:cs typeface="Arial" pitchFamily="34" charset="0"/>
            </a:endParaRPr>
          </a:p>
          <a:p>
            <a:endParaRPr lang="nb-NO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85" name="TekstSylinder 184"/>
          <p:cNvSpPr txBox="1"/>
          <p:nvPr/>
        </p:nvSpPr>
        <p:spPr>
          <a:xfrm>
            <a:off x="288032" y="7775192"/>
            <a:ext cx="252028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b="1" u="sng" dirty="0" smtClean="0">
                <a:latin typeface="Arial" pitchFamily="34" charset="0"/>
                <a:cs typeface="Arial" pitchFamily="34" charset="0"/>
              </a:rPr>
              <a:t>RWY 01 (CIRCLES)</a:t>
            </a:r>
          </a:p>
          <a:p>
            <a:r>
              <a:rPr lang="nb-NO" sz="1200" dirty="0" smtClean="0">
                <a:latin typeface="Arial" pitchFamily="34" charset="0"/>
                <a:cs typeface="Arial" pitchFamily="34" charset="0"/>
              </a:rPr>
              <a:t>Fly 002˚ to 4500’ by 9.7nm, </a:t>
            </a:r>
            <a:r>
              <a:rPr lang="nb-NO" sz="1200" dirty="0" err="1" smtClean="0">
                <a:latin typeface="Arial" pitchFamily="34" charset="0"/>
                <a:cs typeface="Arial" pitchFamily="34" charset="0"/>
              </a:rPr>
              <a:t>then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nb-NO" sz="1200" dirty="0" err="1" smtClean="0">
                <a:latin typeface="Arial" pitchFamily="34" charset="0"/>
                <a:cs typeface="Arial" pitchFamily="34" charset="0"/>
              </a:rPr>
              <a:t>climb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 113˚ to be at or </a:t>
            </a:r>
            <a:r>
              <a:rPr lang="nb-NO" sz="1200" dirty="0" err="1" smtClean="0">
                <a:latin typeface="Arial" pitchFamily="34" charset="0"/>
                <a:cs typeface="Arial" pitchFamily="34" charset="0"/>
              </a:rPr>
              <a:t>above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 6000’ at CIRCLES.</a:t>
            </a:r>
          </a:p>
          <a:p>
            <a:endParaRPr lang="nb-NO" dirty="0" smtClean="0">
              <a:latin typeface="Arial" pitchFamily="34" charset="0"/>
              <a:cs typeface="Arial" pitchFamily="34" charset="0"/>
            </a:endParaRPr>
          </a:p>
          <a:p>
            <a:endParaRPr lang="nb-NO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Ellipse 48"/>
          <p:cNvSpPr/>
          <p:nvPr/>
        </p:nvSpPr>
        <p:spPr>
          <a:xfrm>
            <a:off x="5877670" y="2076267"/>
            <a:ext cx="144016" cy="144016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" name="Rektangel 1"/>
          <p:cNvSpPr/>
          <p:nvPr/>
        </p:nvSpPr>
        <p:spPr>
          <a:xfrm rot="5701676">
            <a:off x="3544799" y="3928775"/>
            <a:ext cx="401378" cy="45719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" name="Ellipse 2"/>
          <p:cNvSpPr/>
          <p:nvPr/>
        </p:nvSpPr>
        <p:spPr>
          <a:xfrm rot="19997090">
            <a:off x="3562701" y="5220747"/>
            <a:ext cx="288032" cy="144016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7" name="Ellipse 6"/>
          <p:cNvSpPr/>
          <p:nvPr/>
        </p:nvSpPr>
        <p:spPr>
          <a:xfrm>
            <a:off x="6165702" y="2076267"/>
            <a:ext cx="144016" cy="144016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" name="TekstSylinder 9"/>
          <p:cNvSpPr txBox="1"/>
          <p:nvPr/>
        </p:nvSpPr>
        <p:spPr>
          <a:xfrm>
            <a:off x="3777135" y="3749715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>
                <a:latin typeface="Arial" pitchFamily="34" charset="0"/>
                <a:cs typeface="Arial" pitchFamily="34" charset="0"/>
              </a:rPr>
              <a:t>OMAL</a:t>
            </a:r>
            <a:endParaRPr lang="nb-NO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TekstSylinder 10"/>
          <p:cNvSpPr txBox="1"/>
          <p:nvPr/>
        </p:nvSpPr>
        <p:spPr>
          <a:xfrm>
            <a:off x="1196752" y="107504"/>
            <a:ext cx="4176464" cy="36933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 smtClean="0">
                <a:latin typeface="Arial" pitchFamily="34" charset="0"/>
                <a:cs typeface="Arial" pitchFamily="34" charset="0"/>
              </a:rPr>
              <a:t>AL  AIN VFR RECOVERY ROUTES</a:t>
            </a:r>
            <a:endParaRPr lang="nb-NO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4" name="Rett pil 13"/>
          <p:cNvCxnSpPr>
            <a:stCxn id="20" idx="3"/>
          </p:cNvCxnSpPr>
          <p:nvPr/>
        </p:nvCxnSpPr>
        <p:spPr>
          <a:xfrm flipV="1">
            <a:off x="3798826" y="2165543"/>
            <a:ext cx="36600" cy="893878"/>
          </a:xfrm>
          <a:prstGeom prst="straightConnector1">
            <a:avLst/>
          </a:prstGeom>
          <a:ln w="190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Rett linje 15"/>
          <p:cNvCxnSpPr>
            <a:stCxn id="20" idx="1"/>
            <a:endCxn id="2" idx="1"/>
          </p:cNvCxnSpPr>
          <p:nvPr/>
        </p:nvCxnSpPr>
        <p:spPr>
          <a:xfrm flipH="1">
            <a:off x="3763076" y="3404444"/>
            <a:ext cx="18239" cy="347274"/>
          </a:xfrm>
          <a:prstGeom prst="line">
            <a:avLst/>
          </a:prstGeom>
          <a:ln w="1905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kstSylinder 19"/>
          <p:cNvSpPr txBox="1"/>
          <p:nvPr/>
        </p:nvSpPr>
        <p:spPr>
          <a:xfrm rot="16374325">
            <a:off x="3617336" y="3108822"/>
            <a:ext cx="345468" cy="246221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r>
              <a:rPr lang="nb-NO" sz="1000" dirty="0" smtClean="0">
                <a:latin typeface="Arial" pitchFamily="34" charset="0"/>
                <a:cs typeface="Arial" pitchFamily="34" charset="0"/>
              </a:rPr>
              <a:t>182˚</a:t>
            </a:r>
            <a:endParaRPr lang="nb-NO" sz="10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31" name="Rett linje 30"/>
          <p:cNvCxnSpPr/>
          <p:nvPr/>
        </p:nvCxnSpPr>
        <p:spPr>
          <a:xfrm>
            <a:off x="3705127" y="2165539"/>
            <a:ext cx="228774" cy="1426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kstSylinder 32"/>
          <p:cNvSpPr txBox="1"/>
          <p:nvPr/>
        </p:nvSpPr>
        <p:spPr>
          <a:xfrm>
            <a:off x="3129063" y="2093531"/>
            <a:ext cx="576064" cy="24622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nb-NO" sz="1000" dirty="0" err="1" smtClean="0">
                <a:solidFill>
                  <a:schemeClr val="bg1">
                    <a:lumMod val="85000"/>
                  </a:schemeClr>
                </a:solidFill>
                <a:latin typeface="Arial" pitchFamily="34" charset="0"/>
                <a:cs typeface="Arial" pitchFamily="34" charset="0"/>
              </a:rPr>
              <a:t>T-junction</a:t>
            </a:r>
            <a:endParaRPr lang="nb-NO" sz="1000" dirty="0">
              <a:solidFill>
                <a:schemeClr val="bg1">
                  <a:lumMod val="8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4" name="Rektangel 33"/>
          <p:cNvSpPr/>
          <p:nvPr/>
        </p:nvSpPr>
        <p:spPr>
          <a:xfrm>
            <a:off x="5296101" y="917610"/>
            <a:ext cx="216024" cy="14401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5" name="TekstSylinder 34"/>
          <p:cNvSpPr txBox="1"/>
          <p:nvPr/>
        </p:nvSpPr>
        <p:spPr>
          <a:xfrm>
            <a:off x="5508726" y="869395"/>
            <a:ext cx="576064" cy="24622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nb-NO" sz="1000" dirty="0" err="1" smtClean="0">
                <a:solidFill>
                  <a:schemeClr val="bg1">
                    <a:lumMod val="85000"/>
                  </a:schemeClr>
                </a:solidFill>
                <a:latin typeface="Arial" pitchFamily="34" charset="0"/>
                <a:cs typeface="Arial" pitchFamily="34" charset="0"/>
              </a:rPr>
              <a:t>Village</a:t>
            </a:r>
            <a:endParaRPr lang="nb-NO" sz="1000" dirty="0">
              <a:solidFill>
                <a:schemeClr val="bg1">
                  <a:lumMod val="8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3" name="TekstSylinder 42"/>
          <p:cNvSpPr txBox="1"/>
          <p:nvPr/>
        </p:nvSpPr>
        <p:spPr>
          <a:xfrm rot="20133776">
            <a:off x="4173125" y="1359593"/>
            <a:ext cx="334441" cy="246221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r>
              <a:rPr lang="nb-NO" sz="1000" dirty="0" smtClean="0">
                <a:latin typeface="Arial" pitchFamily="34" charset="0"/>
                <a:cs typeface="Arial" pitchFamily="34" charset="0"/>
              </a:rPr>
              <a:t>253˚</a:t>
            </a:r>
            <a:endParaRPr lang="nb-NO" sz="1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8" name="Ellipse 47"/>
          <p:cNvSpPr/>
          <p:nvPr/>
        </p:nvSpPr>
        <p:spPr>
          <a:xfrm>
            <a:off x="6021686" y="2076267"/>
            <a:ext cx="144016" cy="144016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0" name="TekstSylinder 49"/>
          <p:cNvSpPr txBox="1"/>
          <p:nvPr/>
        </p:nvSpPr>
        <p:spPr>
          <a:xfrm>
            <a:off x="6309320" y="2021523"/>
            <a:ext cx="576064" cy="24622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nb-NO" sz="1000" dirty="0" err="1" smtClean="0">
                <a:solidFill>
                  <a:schemeClr val="bg1">
                    <a:lumMod val="85000"/>
                  </a:schemeClr>
                </a:solidFill>
                <a:latin typeface="Arial" pitchFamily="34" charset="0"/>
                <a:cs typeface="Arial" pitchFamily="34" charset="0"/>
              </a:rPr>
              <a:t>Circles</a:t>
            </a:r>
            <a:endParaRPr lang="nb-NO" sz="1000" dirty="0">
              <a:solidFill>
                <a:schemeClr val="bg1">
                  <a:lumMod val="8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9" name="Bue 78"/>
          <p:cNvSpPr/>
          <p:nvPr/>
        </p:nvSpPr>
        <p:spPr>
          <a:xfrm flipH="1">
            <a:off x="3834348" y="1490836"/>
            <a:ext cx="953858" cy="1368152"/>
          </a:xfrm>
          <a:prstGeom prst="arc">
            <a:avLst>
              <a:gd name="adj1" fmla="val 16918508"/>
              <a:gd name="adj2" fmla="val 0"/>
            </a:avLst>
          </a:prstGeom>
          <a:ln w="19050">
            <a:solidFill>
              <a:schemeClr val="tx1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82" name="Rett linje 81"/>
          <p:cNvCxnSpPr/>
          <p:nvPr/>
        </p:nvCxnSpPr>
        <p:spPr>
          <a:xfrm flipH="1">
            <a:off x="4425208" y="1242311"/>
            <a:ext cx="368935" cy="17121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Rett linje 87"/>
          <p:cNvCxnSpPr/>
          <p:nvPr/>
        </p:nvCxnSpPr>
        <p:spPr>
          <a:xfrm>
            <a:off x="4826664" y="1126836"/>
            <a:ext cx="0" cy="21602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Rett linje 88"/>
          <p:cNvCxnSpPr/>
          <p:nvPr/>
        </p:nvCxnSpPr>
        <p:spPr>
          <a:xfrm>
            <a:off x="4881677" y="1085419"/>
            <a:ext cx="0" cy="21602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Rett linje 89"/>
          <p:cNvCxnSpPr/>
          <p:nvPr/>
        </p:nvCxnSpPr>
        <p:spPr>
          <a:xfrm flipH="1">
            <a:off x="4909717" y="1000581"/>
            <a:ext cx="416865" cy="19414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Rett linje 90"/>
          <p:cNvCxnSpPr/>
          <p:nvPr/>
        </p:nvCxnSpPr>
        <p:spPr>
          <a:xfrm>
            <a:off x="5290434" y="926180"/>
            <a:ext cx="67302" cy="13253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Bue 95"/>
          <p:cNvSpPr/>
          <p:nvPr/>
        </p:nvSpPr>
        <p:spPr>
          <a:xfrm flipH="1">
            <a:off x="3834857" y="1877507"/>
            <a:ext cx="953858" cy="576064"/>
          </a:xfrm>
          <a:prstGeom prst="arc">
            <a:avLst>
              <a:gd name="adj1" fmla="val 14198097"/>
              <a:gd name="adj2" fmla="val 0"/>
            </a:avLst>
          </a:prstGeom>
          <a:ln w="1905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7" name="TekstSylinder 96"/>
          <p:cNvSpPr txBox="1"/>
          <p:nvPr/>
        </p:nvSpPr>
        <p:spPr>
          <a:xfrm rot="499123">
            <a:off x="4513267" y="1828397"/>
            <a:ext cx="334441" cy="246221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r>
              <a:rPr lang="nb-NO" sz="1000" dirty="0" smtClean="0">
                <a:latin typeface="Arial" pitchFamily="34" charset="0"/>
                <a:cs typeface="Arial" pitchFamily="34" charset="0"/>
              </a:rPr>
              <a:t>294˚</a:t>
            </a:r>
            <a:endParaRPr lang="nb-NO" sz="10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98" name="Rett linje 97"/>
          <p:cNvCxnSpPr/>
          <p:nvPr/>
        </p:nvCxnSpPr>
        <p:spPr>
          <a:xfrm flipH="1" flipV="1">
            <a:off x="4785247" y="1949516"/>
            <a:ext cx="432048" cy="7200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Rett linje 100"/>
          <p:cNvCxnSpPr/>
          <p:nvPr/>
        </p:nvCxnSpPr>
        <p:spPr>
          <a:xfrm flipH="1">
            <a:off x="5186075" y="1948749"/>
            <a:ext cx="132971" cy="16177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Rett linje 102"/>
          <p:cNvCxnSpPr/>
          <p:nvPr/>
        </p:nvCxnSpPr>
        <p:spPr>
          <a:xfrm flipH="1" flipV="1">
            <a:off x="5379320" y="2048263"/>
            <a:ext cx="531018" cy="928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Rett linje 103"/>
          <p:cNvCxnSpPr/>
          <p:nvPr/>
        </p:nvCxnSpPr>
        <p:spPr>
          <a:xfrm flipH="1">
            <a:off x="5900813" y="2071505"/>
            <a:ext cx="21432" cy="14106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Rett linje 105"/>
          <p:cNvCxnSpPr/>
          <p:nvPr/>
        </p:nvCxnSpPr>
        <p:spPr>
          <a:xfrm flipH="1">
            <a:off x="5251914" y="1949515"/>
            <a:ext cx="132971" cy="16177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Rett linje 124"/>
          <p:cNvCxnSpPr/>
          <p:nvPr/>
        </p:nvCxnSpPr>
        <p:spPr>
          <a:xfrm>
            <a:off x="3559084" y="5222958"/>
            <a:ext cx="228774" cy="1426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TekstSylinder 125"/>
          <p:cNvSpPr txBox="1"/>
          <p:nvPr/>
        </p:nvSpPr>
        <p:spPr>
          <a:xfrm>
            <a:off x="3299839" y="5252963"/>
            <a:ext cx="288032" cy="24622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nb-NO" sz="1000" dirty="0" smtClean="0">
                <a:solidFill>
                  <a:schemeClr val="bg1">
                    <a:lumMod val="85000"/>
                  </a:schemeClr>
                </a:solidFill>
                <a:latin typeface="Arial" pitchFamily="34" charset="0"/>
                <a:cs typeface="Arial" pitchFamily="34" charset="0"/>
              </a:rPr>
              <a:t>Field</a:t>
            </a:r>
            <a:endParaRPr lang="nb-NO" sz="1000" dirty="0">
              <a:solidFill>
                <a:schemeClr val="bg1">
                  <a:lumMod val="8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27" name="TekstSylinder 126"/>
          <p:cNvSpPr txBox="1"/>
          <p:nvPr/>
        </p:nvSpPr>
        <p:spPr>
          <a:xfrm>
            <a:off x="3192151" y="5140167"/>
            <a:ext cx="360040" cy="153888"/>
          </a:xfrm>
          <a:prstGeom prst="rect">
            <a:avLst/>
          </a:prstGeom>
          <a:noFill/>
          <a:ln>
            <a:noFill/>
          </a:ln>
        </p:spPr>
        <p:txBody>
          <a:bodyPr wrap="square" lIns="36000" tIns="0" rIns="36000" bIns="0" rtlCol="0">
            <a:spAutoFit/>
          </a:bodyPr>
          <a:lstStyle/>
          <a:p>
            <a:r>
              <a:rPr lang="nb-NO" sz="1000" b="1" u="sng" dirty="0" smtClean="0">
                <a:latin typeface="Arial" pitchFamily="34" charset="0"/>
                <a:cs typeface="Arial" pitchFamily="34" charset="0"/>
              </a:rPr>
              <a:t>2300</a:t>
            </a:r>
            <a:endParaRPr lang="nb-NO" sz="1000" b="1" u="sng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28" name="Rett linje 127"/>
          <p:cNvCxnSpPr>
            <a:stCxn id="2" idx="3"/>
            <a:endCxn id="129" idx="3"/>
          </p:cNvCxnSpPr>
          <p:nvPr/>
        </p:nvCxnSpPr>
        <p:spPr>
          <a:xfrm flipH="1">
            <a:off x="3701574" y="4151551"/>
            <a:ext cx="26325" cy="396493"/>
          </a:xfrm>
          <a:prstGeom prst="line">
            <a:avLst/>
          </a:prstGeom>
          <a:ln w="19050">
            <a:solidFill>
              <a:schemeClr val="tx1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TekstSylinder 128"/>
          <p:cNvSpPr txBox="1"/>
          <p:nvPr/>
        </p:nvSpPr>
        <p:spPr>
          <a:xfrm rot="16374325">
            <a:off x="3520084" y="4597445"/>
            <a:ext cx="345468" cy="246221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r>
              <a:rPr lang="nb-NO" sz="1000" dirty="0" smtClean="0">
                <a:latin typeface="Arial" pitchFamily="34" charset="0"/>
                <a:cs typeface="Arial" pitchFamily="34" charset="0"/>
              </a:rPr>
              <a:t>006˚</a:t>
            </a:r>
            <a:endParaRPr lang="nb-NO" sz="10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30" name="Rett pil 129"/>
          <p:cNvCxnSpPr>
            <a:stCxn id="129" idx="1"/>
            <a:endCxn id="3" idx="0"/>
          </p:cNvCxnSpPr>
          <p:nvPr/>
        </p:nvCxnSpPr>
        <p:spPr>
          <a:xfrm flipH="1">
            <a:off x="3674345" y="4893067"/>
            <a:ext cx="9718" cy="335367"/>
          </a:xfrm>
          <a:prstGeom prst="straightConnector1">
            <a:avLst/>
          </a:prstGeom>
          <a:ln w="1905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Bue 136"/>
          <p:cNvSpPr/>
          <p:nvPr/>
        </p:nvSpPr>
        <p:spPr>
          <a:xfrm flipH="1" flipV="1">
            <a:off x="3673647" y="4740096"/>
            <a:ext cx="648072" cy="864096"/>
          </a:xfrm>
          <a:prstGeom prst="arc">
            <a:avLst>
              <a:gd name="adj1" fmla="val 13346158"/>
              <a:gd name="adj2" fmla="val 20792753"/>
            </a:avLst>
          </a:prstGeom>
          <a:ln w="19050">
            <a:solidFill>
              <a:schemeClr val="tx1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43" name="TekstSylinder 142"/>
          <p:cNvSpPr txBox="1"/>
          <p:nvPr/>
        </p:nvSpPr>
        <p:spPr>
          <a:xfrm rot="17717633">
            <a:off x="4231424" y="5050280"/>
            <a:ext cx="325043" cy="246221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r>
              <a:rPr lang="nb-NO" sz="1000" dirty="0" smtClean="0">
                <a:latin typeface="Arial" pitchFamily="34" charset="0"/>
                <a:cs typeface="Arial" pitchFamily="34" charset="0"/>
              </a:rPr>
              <a:t>228˚</a:t>
            </a:r>
            <a:endParaRPr lang="nb-NO" sz="10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44" name="Rett linje 143"/>
          <p:cNvCxnSpPr>
            <a:endCxn id="143" idx="3"/>
          </p:cNvCxnSpPr>
          <p:nvPr/>
        </p:nvCxnSpPr>
        <p:spPr>
          <a:xfrm flipH="1">
            <a:off x="4463385" y="4156198"/>
            <a:ext cx="423546" cy="87025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Rett linje 144"/>
          <p:cNvCxnSpPr/>
          <p:nvPr/>
        </p:nvCxnSpPr>
        <p:spPr>
          <a:xfrm flipH="1" flipV="1">
            <a:off x="4871487" y="4008435"/>
            <a:ext cx="72006" cy="19826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Rett linje 145"/>
          <p:cNvCxnSpPr/>
          <p:nvPr/>
        </p:nvCxnSpPr>
        <p:spPr>
          <a:xfrm flipH="1">
            <a:off x="4972848" y="2141131"/>
            <a:ext cx="938549" cy="183799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Rett linje 150"/>
          <p:cNvCxnSpPr/>
          <p:nvPr/>
        </p:nvCxnSpPr>
        <p:spPr>
          <a:xfrm>
            <a:off x="5841731" y="2101647"/>
            <a:ext cx="113773" cy="6224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Rett linje 156"/>
          <p:cNvCxnSpPr/>
          <p:nvPr/>
        </p:nvCxnSpPr>
        <p:spPr>
          <a:xfrm flipH="1" flipV="1">
            <a:off x="4898550" y="3935150"/>
            <a:ext cx="72006" cy="19826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Bue 158"/>
          <p:cNvSpPr/>
          <p:nvPr/>
        </p:nvSpPr>
        <p:spPr>
          <a:xfrm flipH="1" flipV="1">
            <a:off x="3688845" y="4613811"/>
            <a:ext cx="864096" cy="1368152"/>
          </a:xfrm>
          <a:prstGeom prst="arc">
            <a:avLst>
              <a:gd name="adj1" fmla="val 16899723"/>
              <a:gd name="adj2" fmla="val 0"/>
            </a:avLst>
          </a:prstGeom>
          <a:ln w="1905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163" name="Rett linje 162"/>
          <p:cNvCxnSpPr/>
          <p:nvPr/>
        </p:nvCxnSpPr>
        <p:spPr>
          <a:xfrm flipH="1">
            <a:off x="5289303" y="6342003"/>
            <a:ext cx="72008" cy="14401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TekstSylinder 165"/>
          <p:cNvSpPr txBox="1"/>
          <p:nvPr/>
        </p:nvSpPr>
        <p:spPr>
          <a:xfrm rot="1367904">
            <a:off x="4007478" y="5890222"/>
            <a:ext cx="334441" cy="246221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r>
              <a:rPr lang="nb-NO" sz="1000" dirty="0" smtClean="0">
                <a:latin typeface="Arial" pitchFamily="34" charset="0"/>
                <a:cs typeface="Arial" pitchFamily="34" charset="0"/>
              </a:rPr>
              <a:t>300˚</a:t>
            </a:r>
            <a:endParaRPr lang="nb-NO" sz="10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67" name="Rett linje 166"/>
          <p:cNvCxnSpPr/>
          <p:nvPr/>
        </p:nvCxnSpPr>
        <p:spPr>
          <a:xfrm flipH="1" flipV="1">
            <a:off x="4306753" y="6045263"/>
            <a:ext cx="343110" cy="12721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Rett linje 171"/>
          <p:cNvCxnSpPr/>
          <p:nvPr/>
        </p:nvCxnSpPr>
        <p:spPr>
          <a:xfrm flipV="1">
            <a:off x="4615105" y="6134688"/>
            <a:ext cx="147482" cy="10684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Rett linje 175"/>
          <p:cNvCxnSpPr/>
          <p:nvPr/>
        </p:nvCxnSpPr>
        <p:spPr>
          <a:xfrm flipH="1" flipV="1">
            <a:off x="4783395" y="6218920"/>
            <a:ext cx="531222" cy="19158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Rett linje 176"/>
          <p:cNvCxnSpPr/>
          <p:nvPr/>
        </p:nvCxnSpPr>
        <p:spPr>
          <a:xfrm flipV="1">
            <a:off x="4668808" y="6141945"/>
            <a:ext cx="147482" cy="10684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TekstSylinder 179"/>
          <p:cNvSpPr txBox="1"/>
          <p:nvPr/>
        </p:nvSpPr>
        <p:spPr>
          <a:xfrm>
            <a:off x="5145287" y="6414011"/>
            <a:ext cx="576064" cy="24622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nb-NO" sz="1000" dirty="0" smtClean="0">
                <a:solidFill>
                  <a:schemeClr val="bg1">
                    <a:lumMod val="85000"/>
                  </a:schemeClr>
                </a:solidFill>
                <a:latin typeface="Arial" pitchFamily="34" charset="0"/>
                <a:cs typeface="Arial" pitchFamily="34" charset="0"/>
              </a:rPr>
              <a:t>Roads</a:t>
            </a:r>
            <a:endParaRPr lang="nb-NO" sz="1000" dirty="0">
              <a:solidFill>
                <a:schemeClr val="bg1">
                  <a:lumMod val="8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82" name="TekstSylinder 181"/>
          <p:cNvSpPr txBox="1"/>
          <p:nvPr/>
        </p:nvSpPr>
        <p:spPr>
          <a:xfrm>
            <a:off x="0" y="5076056"/>
            <a:ext cx="3284984" cy="93610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nb-NO" sz="1600" b="1" u="sng" dirty="0" smtClean="0">
                <a:latin typeface="Arial" pitchFamily="34" charset="0"/>
                <a:cs typeface="Arial" pitchFamily="34" charset="0"/>
              </a:rPr>
              <a:t>OVERHEAD RWY 01 (CIRCLES) </a:t>
            </a:r>
          </a:p>
          <a:p>
            <a:r>
              <a:rPr lang="nb-NO" sz="1200" dirty="0" err="1" smtClean="0">
                <a:latin typeface="Arial" pitchFamily="34" charset="0"/>
                <a:cs typeface="Arial" pitchFamily="34" charset="0"/>
              </a:rPr>
              <a:t>Intercept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 CIRCLES </a:t>
            </a:r>
            <a:r>
              <a:rPr lang="nb-NO" sz="1200" dirty="0" err="1" smtClean="0">
                <a:latin typeface="Arial" pitchFamily="34" charset="0"/>
                <a:cs typeface="Arial" pitchFamily="34" charset="0"/>
              </a:rPr>
              <a:t>between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 4000’ and 5000’ </a:t>
            </a:r>
            <a:r>
              <a:rPr lang="nb-NO" sz="1200" dirty="0" err="1" smtClean="0">
                <a:latin typeface="Arial" pitchFamily="34" charset="0"/>
                <a:cs typeface="Arial" pitchFamily="34" charset="0"/>
              </a:rPr>
              <a:t>outbound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 228˚ , right turn to 006˚ at FIELD </a:t>
            </a:r>
            <a:r>
              <a:rPr lang="nb-NO" sz="1200" dirty="0" err="1" smtClean="0">
                <a:latin typeface="Arial" pitchFamily="34" charset="0"/>
                <a:cs typeface="Arial" pitchFamily="34" charset="0"/>
              </a:rPr>
              <a:t>leveling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nb-NO" sz="1200" dirty="0" err="1" smtClean="0">
                <a:latin typeface="Arial" pitchFamily="34" charset="0"/>
                <a:cs typeface="Arial" pitchFamily="34" charset="0"/>
              </a:rPr>
              <a:t>out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 at 2300’ for a LEFT BREAK.</a:t>
            </a:r>
          </a:p>
          <a:p>
            <a:endParaRPr lang="nb-NO" dirty="0" smtClean="0">
              <a:latin typeface="Arial" pitchFamily="34" charset="0"/>
              <a:cs typeface="Arial" pitchFamily="34" charset="0"/>
            </a:endParaRPr>
          </a:p>
          <a:p>
            <a:endParaRPr lang="nb-NO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84" name="TekstSylinder 183"/>
          <p:cNvSpPr txBox="1"/>
          <p:nvPr/>
        </p:nvSpPr>
        <p:spPr>
          <a:xfrm>
            <a:off x="3401616" y="6660232"/>
            <a:ext cx="3456384" cy="1008112"/>
          </a:xfrm>
          <a:prstGeom prst="rect">
            <a:avLst/>
          </a:prstGeom>
          <a:noFill/>
        </p:spPr>
        <p:txBody>
          <a:bodyPr wrap="square" lIns="36000" tIns="36000" rIns="36000" bIns="36000" rtlCol="0">
            <a:noAutofit/>
          </a:bodyPr>
          <a:lstStyle/>
          <a:p>
            <a:r>
              <a:rPr lang="nb-NO" sz="1600" b="1" u="sng" dirty="0" smtClean="0">
                <a:latin typeface="Arial" pitchFamily="34" charset="0"/>
                <a:cs typeface="Arial" pitchFamily="34" charset="0"/>
              </a:rPr>
              <a:t>OVERHEAD RWY 19 (CIRCLES)</a:t>
            </a:r>
          </a:p>
          <a:p>
            <a:r>
              <a:rPr lang="nb-NO" sz="1200" dirty="0" err="1" smtClean="0">
                <a:latin typeface="Arial" pitchFamily="34" charset="0"/>
                <a:cs typeface="Arial" pitchFamily="34" charset="0"/>
              </a:rPr>
              <a:t>Intercept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 CIRCLES </a:t>
            </a:r>
            <a:r>
              <a:rPr lang="nb-NO" sz="1200" dirty="0" err="1" smtClean="0">
                <a:latin typeface="Arial" pitchFamily="34" charset="0"/>
                <a:cs typeface="Arial" pitchFamily="34" charset="0"/>
              </a:rPr>
              <a:t>between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 4000’ and 5000’ </a:t>
            </a:r>
            <a:r>
              <a:rPr lang="nb-NO" sz="1200" dirty="0" err="1" smtClean="0">
                <a:latin typeface="Arial" pitchFamily="34" charset="0"/>
                <a:cs typeface="Arial" pitchFamily="34" charset="0"/>
              </a:rPr>
              <a:t>outbound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 294˚ , </a:t>
            </a:r>
            <a:r>
              <a:rPr lang="nb-NO" sz="1200" dirty="0" err="1" smtClean="0">
                <a:latin typeface="Arial" pitchFamily="34" charset="0"/>
                <a:cs typeface="Arial" pitchFamily="34" charset="0"/>
              </a:rPr>
              <a:t>left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 turn to 182˚ at T-JUNCTION </a:t>
            </a:r>
            <a:r>
              <a:rPr lang="nb-NO" sz="1200" dirty="0" err="1" smtClean="0">
                <a:latin typeface="Arial" pitchFamily="34" charset="0"/>
                <a:cs typeface="Arial" pitchFamily="34" charset="0"/>
              </a:rPr>
              <a:t>below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 3500’, </a:t>
            </a:r>
            <a:r>
              <a:rPr lang="nb-NO" sz="1200" dirty="0" err="1" smtClean="0">
                <a:latin typeface="Arial" pitchFamily="34" charset="0"/>
                <a:cs typeface="Arial" pitchFamily="34" charset="0"/>
              </a:rPr>
              <a:t>descend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 to 2300’  for a RIGHT BREAK.</a:t>
            </a:r>
          </a:p>
          <a:p>
            <a:endParaRPr lang="nb-NO" sz="1200" dirty="0" smtClean="0">
              <a:latin typeface="Arial" pitchFamily="34" charset="0"/>
              <a:cs typeface="Arial" pitchFamily="34" charset="0"/>
            </a:endParaRPr>
          </a:p>
          <a:p>
            <a:endParaRPr lang="nb-NO" dirty="0" smtClean="0">
              <a:latin typeface="Arial" pitchFamily="34" charset="0"/>
              <a:cs typeface="Arial" pitchFamily="34" charset="0"/>
            </a:endParaRPr>
          </a:p>
          <a:p>
            <a:endParaRPr lang="nb-NO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63" name="Rett linje 62"/>
          <p:cNvCxnSpPr/>
          <p:nvPr/>
        </p:nvCxnSpPr>
        <p:spPr>
          <a:xfrm flipV="1">
            <a:off x="3226585" y="5151421"/>
            <a:ext cx="278691" cy="358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uppe 92"/>
          <p:cNvGrpSpPr/>
          <p:nvPr/>
        </p:nvGrpSpPr>
        <p:grpSpPr>
          <a:xfrm>
            <a:off x="5736719" y="1725807"/>
            <a:ext cx="360040" cy="307777"/>
            <a:chOff x="5157192" y="3995936"/>
            <a:chExt cx="360040" cy="307777"/>
          </a:xfrm>
        </p:grpSpPr>
        <p:sp>
          <p:nvSpPr>
            <p:cNvPr id="87" name="TekstSylinder 86"/>
            <p:cNvSpPr txBox="1"/>
            <p:nvPr/>
          </p:nvSpPr>
          <p:spPr>
            <a:xfrm>
              <a:off x="5157192" y="3995936"/>
              <a:ext cx="360040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36000" tIns="0" rIns="36000" bIns="0" rtlCol="0">
              <a:spAutoFit/>
            </a:bodyPr>
            <a:lstStyle/>
            <a:p>
              <a:r>
                <a:rPr lang="nb-NO" sz="1000" b="1" dirty="0" smtClean="0">
                  <a:latin typeface="Arial" pitchFamily="34" charset="0"/>
                  <a:cs typeface="Arial" pitchFamily="34" charset="0"/>
                </a:rPr>
                <a:t>4000</a:t>
              </a:r>
            </a:p>
            <a:p>
              <a:r>
                <a:rPr lang="nb-NO" sz="1000" b="1" u="sng" dirty="0" smtClean="0">
                  <a:latin typeface="Arial" pitchFamily="34" charset="0"/>
                  <a:cs typeface="Arial" pitchFamily="34" charset="0"/>
                </a:rPr>
                <a:t>5000</a:t>
              </a:r>
              <a:endParaRPr lang="nb-NO" sz="1000" b="1" u="sng" dirty="0"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92" name="Rett linje 91"/>
            <p:cNvCxnSpPr/>
            <p:nvPr/>
          </p:nvCxnSpPr>
          <p:spPr>
            <a:xfrm flipV="1">
              <a:off x="5191626" y="4007190"/>
              <a:ext cx="278691" cy="358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uppe 99"/>
          <p:cNvGrpSpPr/>
          <p:nvPr/>
        </p:nvGrpSpPr>
        <p:grpSpPr>
          <a:xfrm>
            <a:off x="3417095" y="1949515"/>
            <a:ext cx="360040" cy="153888"/>
            <a:chOff x="5157192" y="3995936"/>
            <a:chExt cx="360040" cy="153888"/>
          </a:xfrm>
        </p:grpSpPr>
        <p:sp>
          <p:nvSpPr>
            <p:cNvPr id="102" name="TekstSylinder 101"/>
            <p:cNvSpPr txBox="1"/>
            <p:nvPr/>
          </p:nvSpPr>
          <p:spPr>
            <a:xfrm>
              <a:off x="5157192" y="3995936"/>
              <a:ext cx="360040" cy="15388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36000" tIns="0" rIns="36000" bIns="0" rtlCol="0">
              <a:spAutoFit/>
            </a:bodyPr>
            <a:lstStyle/>
            <a:p>
              <a:r>
                <a:rPr lang="nb-NO" sz="1000" b="1" dirty="0" smtClean="0">
                  <a:latin typeface="Arial" pitchFamily="34" charset="0"/>
                  <a:cs typeface="Arial" pitchFamily="34" charset="0"/>
                </a:rPr>
                <a:t>3500</a:t>
              </a:r>
              <a:endParaRPr lang="nb-NO" sz="1000" b="1" dirty="0"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105" name="Rett linje 104"/>
            <p:cNvCxnSpPr/>
            <p:nvPr/>
          </p:nvCxnSpPr>
          <p:spPr>
            <a:xfrm flipV="1">
              <a:off x="5191626" y="4007190"/>
              <a:ext cx="278691" cy="358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uppe 106"/>
          <p:cNvGrpSpPr/>
          <p:nvPr/>
        </p:nvGrpSpPr>
        <p:grpSpPr>
          <a:xfrm>
            <a:off x="5129919" y="562604"/>
            <a:ext cx="360040" cy="307777"/>
            <a:chOff x="5157192" y="3995936"/>
            <a:chExt cx="360040" cy="307777"/>
          </a:xfrm>
        </p:grpSpPr>
        <p:sp>
          <p:nvSpPr>
            <p:cNvPr id="108" name="TekstSylinder 107"/>
            <p:cNvSpPr txBox="1"/>
            <p:nvPr/>
          </p:nvSpPr>
          <p:spPr>
            <a:xfrm>
              <a:off x="5157192" y="3995936"/>
              <a:ext cx="360040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36000" tIns="0" rIns="36000" bIns="0" rtlCol="0">
              <a:spAutoFit/>
            </a:bodyPr>
            <a:lstStyle/>
            <a:p>
              <a:r>
                <a:rPr lang="nb-NO" sz="1000" b="1" dirty="0" smtClean="0">
                  <a:latin typeface="Arial" pitchFamily="34" charset="0"/>
                  <a:cs typeface="Arial" pitchFamily="34" charset="0"/>
                </a:rPr>
                <a:t>4000</a:t>
              </a:r>
            </a:p>
            <a:p>
              <a:r>
                <a:rPr lang="nb-NO" sz="1000" b="1" u="sng" dirty="0" smtClean="0">
                  <a:latin typeface="Arial" pitchFamily="34" charset="0"/>
                  <a:cs typeface="Arial" pitchFamily="34" charset="0"/>
                </a:rPr>
                <a:t>5000</a:t>
              </a:r>
              <a:endParaRPr lang="nb-NO" sz="1000" b="1" u="sng" dirty="0"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109" name="Rett linje 108"/>
            <p:cNvCxnSpPr/>
            <p:nvPr/>
          </p:nvCxnSpPr>
          <p:spPr>
            <a:xfrm flipV="1">
              <a:off x="5191626" y="4007190"/>
              <a:ext cx="278691" cy="358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uppe 109"/>
          <p:cNvGrpSpPr/>
          <p:nvPr/>
        </p:nvGrpSpPr>
        <p:grpSpPr>
          <a:xfrm>
            <a:off x="5186559" y="5966056"/>
            <a:ext cx="360040" cy="307777"/>
            <a:chOff x="5157192" y="3995936"/>
            <a:chExt cx="360040" cy="307777"/>
          </a:xfrm>
        </p:grpSpPr>
        <p:sp>
          <p:nvSpPr>
            <p:cNvPr id="111" name="TekstSylinder 110"/>
            <p:cNvSpPr txBox="1"/>
            <p:nvPr/>
          </p:nvSpPr>
          <p:spPr>
            <a:xfrm>
              <a:off x="5157192" y="3995936"/>
              <a:ext cx="360040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36000" tIns="0" rIns="36000" bIns="0" rtlCol="0">
              <a:spAutoFit/>
            </a:bodyPr>
            <a:lstStyle/>
            <a:p>
              <a:r>
                <a:rPr lang="nb-NO" sz="1000" b="1" dirty="0" smtClean="0">
                  <a:latin typeface="Arial" pitchFamily="34" charset="0"/>
                  <a:cs typeface="Arial" pitchFamily="34" charset="0"/>
                </a:rPr>
                <a:t>3000</a:t>
              </a:r>
            </a:p>
            <a:p>
              <a:r>
                <a:rPr lang="nb-NO" sz="1000" b="1" u="sng" dirty="0" smtClean="0">
                  <a:latin typeface="Arial" pitchFamily="34" charset="0"/>
                  <a:cs typeface="Arial" pitchFamily="34" charset="0"/>
                </a:rPr>
                <a:t>4000</a:t>
              </a:r>
              <a:endParaRPr lang="nb-NO" sz="1000" b="1" u="sng" dirty="0"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112" name="Rett linje 111"/>
            <p:cNvCxnSpPr/>
            <p:nvPr/>
          </p:nvCxnSpPr>
          <p:spPr>
            <a:xfrm flipV="1">
              <a:off x="5191626" y="4007190"/>
              <a:ext cx="278691" cy="358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3" name="TekstSylinder 112"/>
          <p:cNvSpPr txBox="1"/>
          <p:nvPr/>
        </p:nvSpPr>
        <p:spPr>
          <a:xfrm>
            <a:off x="0" y="6228184"/>
            <a:ext cx="3212976" cy="93610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nb-NO" sz="1600" b="1" u="sng" dirty="0" smtClean="0">
                <a:latin typeface="Arial" pitchFamily="34" charset="0"/>
                <a:cs typeface="Arial" pitchFamily="34" charset="0"/>
              </a:rPr>
              <a:t>OVERHEAD RWY 01 (ROADS) </a:t>
            </a:r>
          </a:p>
          <a:p>
            <a:r>
              <a:rPr lang="nb-NO" sz="1200" dirty="0" err="1" smtClean="0">
                <a:latin typeface="Arial" pitchFamily="34" charset="0"/>
                <a:cs typeface="Arial" pitchFamily="34" charset="0"/>
              </a:rPr>
              <a:t>Intercept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 ROADS </a:t>
            </a:r>
            <a:r>
              <a:rPr lang="nb-NO" sz="1200" dirty="0" err="1" smtClean="0">
                <a:latin typeface="Arial" pitchFamily="34" charset="0"/>
                <a:cs typeface="Arial" pitchFamily="34" charset="0"/>
              </a:rPr>
              <a:t>between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 3000’ and 4000’ </a:t>
            </a:r>
            <a:r>
              <a:rPr lang="nb-NO" sz="1200" dirty="0" err="1" smtClean="0">
                <a:latin typeface="Arial" pitchFamily="34" charset="0"/>
                <a:cs typeface="Arial" pitchFamily="34" charset="0"/>
              </a:rPr>
              <a:t>outbound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 300˚ , right turn to 006˚ at FIELD </a:t>
            </a:r>
            <a:r>
              <a:rPr lang="nb-NO" sz="1200" dirty="0" err="1" smtClean="0">
                <a:latin typeface="Arial" pitchFamily="34" charset="0"/>
                <a:cs typeface="Arial" pitchFamily="34" charset="0"/>
              </a:rPr>
              <a:t>leveling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nb-NO" sz="1200" dirty="0" err="1" smtClean="0">
                <a:latin typeface="Arial" pitchFamily="34" charset="0"/>
                <a:cs typeface="Arial" pitchFamily="34" charset="0"/>
              </a:rPr>
              <a:t>out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 at 2300’ for a LEFT BREAK.</a:t>
            </a:r>
          </a:p>
          <a:p>
            <a:endParaRPr lang="nb-NO" dirty="0" smtClean="0">
              <a:latin typeface="Arial" pitchFamily="34" charset="0"/>
              <a:cs typeface="Arial" pitchFamily="34" charset="0"/>
            </a:endParaRPr>
          </a:p>
          <a:p>
            <a:endParaRPr lang="nb-NO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5" name="TekstSylinder 114"/>
          <p:cNvSpPr txBox="1"/>
          <p:nvPr/>
        </p:nvSpPr>
        <p:spPr>
          <a:xfrm>
            <a:off x="3473624" y="7956376"/>
            <a:ext cx="3384376" cy="1008112"/>
          </a:xfrm>
          <a:prstGeom prst="rect">
            <a:avLst/>
          </a:prstGeom>
          <a:noFill/>
        </p:spPr>
        <p:txBody>
          <a:bodyPr wrap="square" lIns="36000" tIns="36000" rIns="36000" bIns="36000" rtlCol="0">
            <a:noAutofit/>
          </a:bodyPr>
          <a:lstStyle/>
          <a:p>
            <a:r>
              <a:rPr lang="nb-NO" sz="1600" b="1" u="sng" dirty="0" smtClean="0">
                <a:latin typeface="Arial" pitchFamily="34" charset="0"/>
                <a:cs typeface="Arial" pitchFamily="34" charset="0"/>
              </a:rPr>
              <a:t>OVERHEAD RWY 19 (VILLAGE)</a:t>
            </a:r>
          </a:p>
          <a:p>
            <a:r>
              <a:rPr lang="nb-NO" sz="1200" dirty="0" err="1" smtClean="0">
                <a:latin typeface="Arial" pitchFamily="34" charset="0"/>
                <a:cs typeface="Arial" pitchFamily="34" charset="0"/>
              </a:rPr>
              <a:t>Intercept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 VILLAGE </a:t>
            </a:r>
            <a:r>
              <a:rPr lang="nb-NO" sz="1200" dirty="0" err="1" smtClean="0">
                <a:latin typeface="Arial" pitchFamily="34" charset="0"/>
                <a:cs typeface="Arial" pitchFamily="34" charset="0"/>
              </a:rPr>
              <a:t>between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 4000’ and 5000’ </a:t>
            </a:r>
            <a:r>
              <a:rPr lang="nb-NO" sz="1200" dirty="0" err="1" smtClean="0">
                <a:latin typeface="Arial" pitchFamily="34" charset="0"/>
                <a:cs typeface="Arial" pitchFamily="34" charset="0"/>
              </a:rPr>
              <a:t>outbound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 253˚ , </a:t>
            </a:r>
            <a:r>
              <a:rPr lang="nb-NO" sz="1200" dirty="0" err="1" smtClean="0">
                <a:latin typeface="Arial" pitchFamily="34" charset="0"/>
                <a:cs typeface="Arial" pitchFamily="34" charset="0"/>
              </a:rPr>
              <a:t>left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 turn to 182˚ at T-JUNCTION </a:t>
            </a:r>
            <a:r>
              <a:rPr lang="nb-NO" sz="1200" dirty="0" err="1" smtClean="0">
                <a:latin typeface="Arial" pitchFamily="34" charset="0"/>
                <a:cs typeface="Arial" pitchFamily="34" charset="0"/>
              </a:rPr>
              <a:t>below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 3500’, </a:t>
            </a:r>
            <a:r>
              <a:rPr lang="nb-NO" sz="1200" dirty="0" err="1" smtClean="0">
                <a:latin typeface="Arial" pitchFamily="34" charset="0"/>
                <a:cs typeface="Arial" pitchFamily="34" charset="0"/>
              </a:rPr>
              <a:t>descend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 to 2300’  for a RIGHT BREAK.</a:t>
            </a:r>
          </a:p>
          <a:p>
            <a:endParaRPr lang="nb-NO" sz="1200" dirty="0" smtClean="0">
              <a:latin typeface="Arial" pitchFamily="34" charset="0"/>
              <a:cs typeface="Arial" pitchFamily="34" charset="0"/>
            </a:endParaRPr>
          </a:p>
          <a:p>
            <a:endParaRPr lang="nb-NO" dirty="0" smtClean="0">
              <a:latin typeface="Arial" pitchFamily="34" charset="0"/>
              <a:cs typeface="Arial" pitchFamily="34" charset="0"/>
            </a:endParaRPr>
          </a:p>
          <a:p>
            <a:endParaRPr lang="nb-NO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6" name="TekstSylinder 115"/>
          <p:cNvSpPr txBox="1"/>
          <p:nvPr/>
        </p:nvSpPr>
        <p:spPr>
          <a:xfrm>
            <a:off x="0" y="7524328"/>
            <a:ext cx="3068960" cy="93610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nb-NO" sz="1600" b="1" u="sng" dirty="0" smtClean="0">
                <a:latin typeface="Arial" pitchFamily="34" charset="0"/>
                <a:cs typeface="Arial" pitchFamily="34" charset="0"/>
              </a:rPr>
              <a:t>STRAIGHT IN RWY 01</a:t>
            </a:r>
          </a:p>
          <a:p>
            <a:r>
              <a:rPr lang="nb-NO" sz="1200" dirty="0" smtClean="0">
                <a:latin typeface="Arial" pitchFamily="34" charset="0"/>
                <a:cs typeface="Arial" pitchFamily="34" charset="0"/>
              </a:rPr>
              <a:t>From FIELD, </a:t>
            </a:r>
            <a:r>
              <a:rPr lang="nb-NO" sz="1200" dirty="0" err="1" smtClean="0">
                <a:latin typeface="Arial" pitchFamily="34" charset="0"/>
                <a:cs typeface="Arial" pitchFamily="34" charset="0"/>
              </a:rPr>
              <a:t>follow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nb-NO" sz="1200" dirty="0" err="1" smtClean="0">
                <a:latin typeface="Arial" pitchFamily="34" charset="0"/>
                <a:cs typeface="Arial" pitchFamily="34" charset="0"/>
              </a:rPr>
              <a:t>glideslope</a:t>
            </a:r>
            <a:r>
              <a:rPr lang="nb-NO" dirty="0" smtClean="0">
                <a:latin typeface="Arial" pitchFamily="34" charset="0"/>
                <a:cs typeface="Arial" pitchFamily="34" charset="0"/>
              </a:rPr>
              <a:t>.</a:t>
            </a:r>
          </a:p>
          <a:p>
            <a:endParaRPr lang="nb-NO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7" name="TekstSylinder 116"/>
          <p:cNvSpPr txBox="1"/>
          <p:nvPr/>
        </p:nvSpPr>
        <p:spPr>
          <a:xfrm>
            <a:off x="0" y="8207896"/>
            <a:ext cx="3068960" cy="93610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nb-NO" sz="1600" b="1" u="sng" dirty="0" smtClean="0">
                <a:latin typeface="Arial" pitchFamily="34" charset="0"/>
                <a:cs typeface="Arial" pitchFamily="34" charset="0"/>
              </a:rPr>
              <a:t>STRAIGHT IN RWY 19</a:t>
            </a:r>
          </a:p>
          <a:p>
            <a:r>
              <a:rPr lang="nb-NO" sz="1200" dirty="0" smtClean="0">
                <a:latin typeface="Arial" pitchFamily="34" charset="0"/>
                <a:cs typeface="Arial" pitchFamily="34" charset="0"/>
              </a:rPr>
              <a:t>From T-JUNCTION, </a:t>
            </a:r>
            <a:r>
              <a:rPr lang="nb-NO" sz="1200" dirty="0" err="1" smtClean="0">
                <a:latin typeface="Arial" pitchFamily="34" charset="0"/>
                <a:cs typeface="Arial" pitchFamily="34" charset="0"/>
              </a:rPr>
              <a:t>follow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nb-NO" sz="1200" dirty="0" err="1" smtClean="0">
                <a:latin typeface="Arial" pitchFamily="34" charset="0"/>
                <a:cs typeface="Arial" pitchFamily="34" charset="0"/>
              </a:rPr>
              <a:t>glideslope</a:t>
            </a:r>
            <a:r>
              <a:rPr lang="nb-NO" dirty="0" smtClean="0">
                <a:latin typeface="Arial" pitchFamily="34" charset="0"/>
                <a:cs typeface="Arial" pitchFamily="34" charset="0"/>
              </a:rPr>
              <a:t>.</a:t>
            </a:r>
          </a:p>
          <a:p>
            <a:endParaRPr lang="nb-NO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6753940" cy="77048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Ellipse 2"/>
          <p:cNvSpPr/>
          <p:nvPr/>
        </p:nvSpPr>
        <p:spPr>
          <a:xfrm>
            <a:off x="4437112" y="611560"/>
            <a:ext cx="144016" cy="1440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" name="Ellipse 3"/>
          <p:cNvSpPr/>
          <p:nvPr/>
        </p:nvSpPr>
        <p:spPr>
          <a:xfrm>
            <a:off x="1920819" y="1424708"/>
            <a:ext cx="144016" cy="1440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" name="Ellipse 4"/>
          <p:cNvSpPr/>
          <p:nvPr/>
        </p:nvSpPr>
        <p:spPr>
          <a:xfrm>
            <a:off x="1628800" y="5796136"/>
            <a:ext cx="144016" cy="1440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6" name="Ellipse 5"/>
          <p:cNvSpPr/>
          <p:nvPr/>
        </p:nvSpPr>
        <p:spPr>
          <a:xfrm>
            <a:off x="3140968" y="6660232"/>
            <a:ext cx="144016" cy="1440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7" name="Ellipse 6"/>
          <p:cNvSpPr/>
          <p:nvPr/>
        </p:nvSpPr>
        <p:spPr>
          <a:xfrm>
            <a:off x="4869160" y="2699792"/>
            <a:ext cx="144016" cy="1440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8" name="TekstSylinder 7"/>
          <p:cNvSpPr txBox="1"/>
          <p:nvPr/>
        </p:nvSpPr>
        <p:spPr>
          <a:xfrm>
            <a:off x="980728" y="1043608"/>
            <a:ext cx="1152128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nb-NO" b="1" dirty="0" err="1" smtClean="0">
                <a:latin typeface="Arial" pitchFamily="34" charset="0"/>
                <a:cs typeface="Arial" pitchFamily="34" charset="0"/>
              </a:rPr>
              <a:t>T-junction</a:t>
            </a:r>
            <a:endParaRPr lang="nb-NO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TekstSylinder 8"/>
          <p:cNvSpPr txBox="1"/>
          <p:nvPr/>
        </p:nvSpPr>
        <p:spPr>
          <a:xfrm>
            <a:off x="4077072" y="179512"/>
            <a:ext cx="1152128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nb-NO" b="1" dirty="0" err="1" smtClean="0">
                <a:latin typeface="Arial" pitchFamily="34" charset="0"/>
                <a:cs typeface="Arial" pitchFamily="34" charset="0"/>
              </a:rPr>
              <a:t>Village</a:t>
            </a:r>
            <a:endParaRPr lang="nb-NO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TekstSylinder 9"/>
          <p:cNvSpPr txBox="1"/>
          <p:nvPr/>
        </p:nvSpPr>
        <p:spPr>
          <a:xfrm>
            <a:off x="4869160" y="2915816"/>
            <a:ext cx="1152128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nb-NO" b="1" dirty="0" err="1" smtClean="0">
                <a:latin typeface="Arial" pitchFamily="34" charset="0"/>
                <a:cs typeface="Arial" pitchFamily="34" charset="0"/>
              </a:rPr>
              <a:t>Circles</a:t>
            </a:r>
            <a:endParaRPr lang="nb-NO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TekstSylinder 10"/>
          <p:cNvSpPr txBox="1"/>
          <p:nvPr/>
        </p:nvSpPr>
        <p:spPr>
          <a:xfrm>
            <a:off x="2852936" y="6804248"/>
            <a:ext cx="1152128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nb-NO" b="1" dirty="0" smtClean="0">
                <a:latin typeface="Arial" pitchFamily="34" charset="0"/>
                <a:cs typeface="Arial" pitchFamily="34" charset="0"/>
              </a:rPr>
              <a:t>Roads</a:t>
            </a:r>
            <a:endParaRPr lang="nb-NO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TekstSylinder 11"/>
          <p:cNvSpPr txBox="1"/>
          <p:nvPr/>
        </p:nvSpPr>
        <p:spPr>
          <a:xfrm>
            <a:off x="1268760" y="5940152"/>
            <a:ext cx="1152128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nb-NO" b="1" dirty="0" smtClean="0">
                <a:latin typeface="Arial" pitchFamily="34" charset="0"/>
                <a:cs typeface="Arial" pitchFamily="34" charset="0"/>
              </a:rPr>
              <a:t>Field</a:t>
            </a:r>
            <a:endParaRPr lang="nb-NO" b="1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 t="5530" r="10891"/>
          <a:stretch>
            <a:fillRect/>
          </a:stretch>
        </p:blipFill>
        <p:spPr bwMode="auto">
          <a:xfrm>
            <a:off x="188640" y="6228184"/>
            <a:ext cx="1684032" cy="122413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 cstate="print"/>
          <a:srcRect r="8554"/>
          <a:stretch>
            <a:fillRect/>
          </a:stretch>
        </p:blipFill>
        <p:spPr bwMode="auto">
          <a:xfrm>
            <a:off x="3789040" y="6228184"/>
            <a:ext cx="1656184" cy="120680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 cstate="print"/>
          <a:srcRect t="10552"/>
          <a:stretch>
            <a:fillRect/>
          </a:stretch>
        </p:blipFill>
        <p:spPr bwMode="auto">
          <a:xfrm>
            <a:off x="188640" y="1475656"/>
            <a:ext cx="1656184" cy="119322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6" cstate="print"/>
          <a:srcRect t="15517"/>
          <a:stretch>
            <a:fillRect/>
          </a:stretch>
        </p:blipFill>
        <p:spPr bwMode="auto">
          <a:xfrm>
            <a:off x="4797152" y="3203848"/>
            <a:ext cx="1728192" cy="125680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7" cstate="print"/>
          <a:srcRect t="14960"/>
          <a:stretch>
            <a:fillRect/>
          </a:stretch>
        </p:blipFill>
        <p:spPr bwMode="auto">
          <a:xfrm>
            <a:off x="4869160" y="251520"/>
            <a:ext cx="1675882" cy="122413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Rektangel 390"/>
          <p:cNvSpPr/>
          <p:nvPr/>
        </p:nvSpPr>
        <p:spPr>
          <a:xfrm rot="1051375">
            <a:off x="5539423" y="3406071"/>
            <a:ext cx="144016" cy="7200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217" name="Rett linje 216"/>
          <p:cNvCxnSpPr/>
          <p:nvPr/>
        </p:nvCxnSpPr>
        <p:spPr>
          <a:xfrm flipH="1">
            <a:off x="5683816" y="2279096"/>
            <a:ext cx="135011" cy="235121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5" name="Rett linje 354"/>
          <p:cNvCxnSpPr/>
          <p:nvPr/>
        </p:nvCxnSpPr>
        <p:spPr>
          <a:xfrm flipH="1" flipV="1">
            <a:off x="5621185" y="2310053"/>
            <a:ext cx="252411" cy="207168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0" name="Rett linje 359"/>
          <p:cNvCxnSpPr/>
          <p:nvPr/>
        </p:nvCxnSpPr>
        <p:spPr>
          <a:xfrm flipH="1">
            <a:off x="5706909" y="2286240"/>
            <a:ext cx="135732" cy="240506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1" name="Rett linje 360"/>
          <p:cNvCxnSpPr/>
          <p:nvPr/>
        </p:nvCxnSpPr>
        <p:spPr>
          <a:xfrm flipH="1" flipV="1">
            <a:off x="5635471" y="2283859"/>
            <a:ext cx="261938" cy="219076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Smultring 99"/>
          <p:cNvSpPr/>
          <p:nvPr/>
        </p:nvSpPr>
        <p:spPr>
          <a:xfrm rot="20005243">
            <a:off x="3855208" y="3144770"/>
            <a:ext cx="360040" cy="216024"/>
          </a:xfrm>
          <a:prstGeom prst="donut">
            <a:avLst>
              <a:gd name="adj" fmla="val 40117"/>
            </a:avLst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>
              <a:solidFill>
                <a:schemeClr val="tx1"/>
              </a:solidFill>
            </a:endParaRPr>
          </a:p>
        </p:txBody>
      </p:sp>
      <p:sp>
        <p:nvSpPr>
          <p:cNvPr id="34" name="Rektangel 33"/>
          <p:cNvSpPr/>
          <p:nvPr/>
        </p:nvSpPr>
        <p:spPr>
          <a:xfrm>
            <a:off x="2362170" y="1954573"/>
            <a:ext cx="216024" cy="124350"/>
          </a:xfrm>
          <a:prstGeom prst="rect">
            <a:avLst/>
          </a:prstGeom>
          <a:solidFill>
            <a:schemeClr val="bg1">
              <a:lumMod val="6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0" name="TekstSylinder 9"/>
          <p:cNvSpPr txBox="1"/>
          <p:nvPr/>
        </p:nvSpPr>
        <p:spPr>
          <a:xfrm>
            <a:off x="3082250" y="2150931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>
                <a:latin typeface="Arial" pitchFamily="34" charset="0"/>
                <a:cs typeface="Arial" pitchFamily="34" charset="0"/>
              </a:rPr>
              <a:t>OMAM</a:t>
            </a:r>
            <a:endParaRPr lang="nb-NO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TekstSylinder 10"/>
          <p:cNvSpPr txBox="1"/>
          <p:nvPr/>
        </p:nvSpPr>
        <p:spPr>
          <a:xfrm>
            <a:off x="980728" y="179512"/>
            <a:ext cx="4968552" cy="36933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 smtClean="0">
                <a:latin typeface="Arial Black" pitchFamily="34" charset="0"/>
                <a:cs typeface="Arial" pitchFamily="34" charset="0"/>
              </a:rPr>
              <a:t>AL DAHFRA VFR DEPARTURE ROUTES</a:t>
            </a:r>
            <a:endParaRPr lang="nb-NO" dirty="0">
              <a:latin typeface="Arial Black" pitchFamily="34" charset="0"/>
              <a:cs typeface="Arial" pitchFamily="34" charset="0"/>
            </a:endParaRPr>
          </a:p>
        </p:txBody>
      </p:sp>
      <p:sp>
        <p:nvSpPr>
          <p:cNvPr id="35" name="TekstSylinder 34"/>
          <p:cNvSpPr txBox="1"/>
          <p:nvPr/>
        </p:nvSpPr>
        <p:spPr>
          <a:xfrm>
            <a:off x="2052438" y="2091099"/>
            <a:ext cx="576064" cy="24622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nb-NO" sz="1000" dirty="0" err="1" smtClean="0">
                <a:solidFill>
                  <a:schemeClr val="bg1">
                    <a:lumMod val="75000"/>
                  </a:schemeClr>
                </a:solidFill>
                <a:latin typeface="Arial Black" pitchFamily="34" charset="0"/>
                <a:cs typeface="Arial" pitchFamily="34" charset="0"/>
              </a:rPr>
              <a:t>Harbour</a:t>
            </a:r>
            <a:endParaRPr lang="nb-NO" sz="1000" dirty="0">
              <a:solidFill>
                <a:schemeClr val="bg1">
                  <a:lumMod val="75000"/>
                </a:schemeClr>
              </a:solidFill>
              <a:latin typeface="Arial Black" pitchFamily="34" charset="0"/>
              <a:cs typeface="Arial" pitchFamily="34" charset="0"/>
            </a:endParaRPr>
          </a:p>
        </p:txBody>
      </p:sp>
      <p:sp>
        <p:nvSpPr>
          <p:cNvPr id="68" name="TekstSylinder 67"/>
          <p:cNvSpPr txBox="1"/>
          <p:nvPr/>
        </p:nvSpPr>
        <p:spPr>
          <a:xfrm>
            <a:off x="2202206" y="841497"/>
            <a:ext cx="360040" cy="153888"/>
          </a:xfrm>
          <a:prstGeom prst="rect">
            <a:avLst/>
          </a:prstGeom>
          <a:noFill/>
          <a:ln>
            <a:noFill/>
          </a:ln>
        </p:spPr>
        <p:txBody>
          <a:bodyPr wrap="square" lIns="36000" tIns="0" rIns="36000" bIns="0" rtlCol="0">
            <a:spAutoFit/>
          </a:bodyPr>
          <a:lstStyle/>
          <a:p>
            <a:r>
              <a:rPr lang="nb-NO" sz="1000" b="1" u="sng" dirty="0" smtClean="0">
                <a:latin typeface="Arial" pitchFamily="34" charset="0"/>
                <a:cs typeface="Arial" pitchFamily="34" charset="0"/>
              </a:rPr>
              <a:t>6000</a:t>
            </a:r>
            <a:endParaRPr lang="nb-NO" sz="1000" b="1" u="sng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3" name="TekstSylinder 72"/>
          <p:cNvSpPr txBox="1"/>
          <p:nvPr/>
        </p:nvSpPr>
        <p:spPr>
          <a:xfrm>
            <a:off x="1412776" y="854787"/>
            <a:ext cx="576064" cy="24622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nb-NO" sz="1000" dirty="0" smtClean="0">
                <a:solidFill>
                  <a:schemeClr val="bg1">
                    <a:lumMod val="75000"/>
                  </a:schemeClr>
                </a:solidFill>
                <a:latin typeface="Arial Black" pitchFamily="34" charset="0"/>
                <a:cs typeface="Arial" pitchFamily="34" charset="0"/>
              </a:rPr>
              <a:t>Al Gurm</a:t>
            </a:r>
            <a:endParaRPr lang="nb-NO" sz="1000" dirty="0">
              <a:solidFill>
                <a:schemeClr val="bg1">
                  <a:lumMod val="75000"/>
                </a:schemeClr>
              </a:solidFill>
              <a:latin typeface="Arial Black" pitchFamily="34" charset="0"/>
              <a:cs typeface="Arial" pitchFamily="34" charset="0"/>
            </a:endParaRPr>
          </a:p>
        </p:txBody>
      </p:sp>
      <p:sp>
        <p:nvSpPr>
          <p:cNvPr id="74" name="TekstSylinder 73"/>
          <p:cNvSpPr txBox="1"/>
          <p:nvPr/>
        </p:nvSpPr>
        <p:spPr>
          <a:xfrm>
            <a:off x="476672" y="1473621"/>
            <a:ext cx="576064" cy="24622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nb-NO" sz="1000" dirty="0" err="1" smtClean="0">
                <a:solidFill>
                  <a:schemeClr val="bg1">
                    <a:lumMod val="75000"/>
                  </a:schemeClr>
                </a:solidFill>
                <a:latin typeface="Arial Black" pitchFamily="34" charset="0"/>
                <a:cs typeface="Arial" pitchFamily="34" charset="0"/>
              </a:rPr>
              <a:t>Eyeball</a:t>
            </a:r>
            <a:endParaRPr lang="nb-NO" sz="1000" dirty="0">
              <a:solidFill>
                <a:schemeClr val="bg1">
                  <a:lumMod val="75000"/>
                </a:schemeClr>
              </a:solidFill>
              <a:latin typeface="Arial Black" pitchFamily="34" charset="0"/>
              <a:cs typeface="Arial" pitchFamily="34" charset="0"/>
            </a:endParaRPr>
          </a:p>
        </p:txBody>
      </p:sp>
      <p:sp>
        <p:nvSpPr>
          <p:cNvPr id="75" name="TekstSylinder 74"/>
          <p:cNvSpPr txBox="1"/>
          <p:nvPr/>
        </p:nvSpPr>
        <p:spPr>
          <a:xfrm>
            <a:off x="777994" y="2078923"/>
            <a:ext cx="576064" cy="24622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nb-NO" sz="1000" dirty="0" err="1" smtClean="0">
                <a:solidFill>
                  <a:schemeClr val="bg1">
                    <a:lumMod val="75000"/>
                  </a:schemeClr>
                </a:solidFill>
                <a:latin typeface="Arial Black" pitchFamily="34" charset="0"/>
                <a:cs typeface="Arial" pitchFamily="34" charset="0"/>
              </a:rPr>
              <a:t>Hexx</a:t>
            </a:r>
            <a:endParaRPr lang="nb-NO" sz="1000" dirty="0">
              <a:solidFill>
                <a:schemeClr val="bg1">
                  <a:lumMod val="75000"/>
                </a:schemeClr>
              </a:solidFill>
              <a:latin typeface="Arial Black" pitchFamily="34" charset="0"/>
              <a:cs typeface="Arial" pitchFamily="34" charset="0"/>
            </a:endParaRPr>
          </a:p>
        </p:txBody>
      </p:sp>
      <p:sp>
        <p:nvSpPr>
          <p:cNvPr id="76" name="TekstSylinder 75"/>
          <p:cNvSpPr txBox="1"/>
          <p:nvPr/>
        </p:nvSpPr>
        <p:spPr>
          <a:xfrm>
            <a:off x="3563475" y="3356849"/>
            <a:ext cx="792088" cy="24622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nb-NO" sz="1000" dirty="0" err="1" smtClean="0">
                <a:solidFill>
                  <a:schemeClr val="bg1">
                    <a:lumMod val="75000"/>
                  </a:schemeClr>
                </a:solidFill>
                <a:latin typeface="Arial Black" pitchFamily="34" charset="0"/>
                <a:cs typeface="Arial" pitchFamily="34" charset="0"/>
              </a:rPr>
              <a:t>Racetrack</a:t>
            </a:r>
            <a:endParaRPr lang="nb-NO" sz="1000" dirty="0">
              <a:solidFill>
                <a:schemeClr val="bg1">
                  <a:lumMod val="75000"/>
                </a:schemeClr>
              </a:solidFill>
              <a:latin typeface="Arial Black" pitchFamily="34" charset="0"/>
              <a:cs typeface="Arial" pitchFamily="34" charset="0"/>
            </a:endParaRPr>
          </a:p>
        </p:txBody>
      </p:sp>
      <p:sp>
        <p:nvSpPr>
          <p:cNvPr id="77" name="TekstSylinder 76"/>
          <p:cNvSpPr txBox="1"/>
          <p:nvPr/>
        </p:nvSpPr>
        <p:spPr>
          <a:xfrm>
            <a:off x="5151774" y="2726995"/>
            <a:ext cx="576064" cy="24622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nb-NO" sz="1000" dirty="0" smtClean="0">
                <a:solidFill>
                  <a:schemeClr val="bg1">
                    <a:lumMod val="75000"/>
                  </a:schemeClr>
                </a:solidFill>
                <a:latin typeface="Arial Black" pitchFamily="34" charset="0"/>
                <a:cs typeface="Arial" pitchFamily="34" charset="0"/>
              </a:rPr>
              <a:t>Lake</a:t>
            </a:r>
            <a:endParaRPr lang="nb-NO" sz="1000" dirty="0">
              <a:solidFill>
                <a:schemeClr val="bg1">
                  <a:lumMod val="75000"/>
                </a:schemeClr>
              </a:solidFill>
              <a:latin typeface="Arial Black" pitchFamily="34" charset="0"/>
              <a:cs typeface="Arial" pitchFamily="34" charset="0"/>
            </a:endParaRPr>
          </a:p>
        </p:txBody>
      </p:sp>
      <p:sp>
        <p:nvSpPr>
          <p:cNvPr id="78" name="TekstSylinder 77"/>
          <p:cNvSpPr txBox="1"/>
          <p:nvPr/>
        </p:nvSpPr>
        <p:spPr>
          <a:xfrm>
            <a:off x="5740654" y="2525579"/>
            <a:ext cx="856698" cy="24622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nb-NO" sz="1000" dirty="0" err="1" smtClean="0">
                <a:solidFill>
                  <a:schemeClr val="bg1">
                    <a:lumMod val="75000"/>
                  </a:schemeClr>
                </a:solidFill>
                <a:latin typeface="Arial Black" pitchFamily="34" charset="0"/>
                <a:cs typeface="Arial" pitchFamily="34" charset="0"/>
              </a:rPr>
              <a:t>X-Junction</a:t>
            </a:r>
            <a:endParaRPr lang="nb-NO" sz="1000" dirty="0">
              <a:solidFill>
                <a:schemeClr val="bg1">
                  <a:lumMod val="75000"/>
                </a:schemeClr>
              </a:solidFill>
              <a:latin typeface="Arial Black" pitchFamily="34" charset="0"/>
              <a:cs typeface="Arial" pitchFamily="34" charset="0"/>
            </a:endParaRPr>
          </a:p>
        </p:txBody>
      </p:sp>
      <p:sp>
        <p:nvSpPr>
          <p:cNvPr id="80" name="TekstSylinder 79"/>
          <p:cNvSpPr txBox="1"/>
          <p:nvPr/>
        </p:nvSpPr>
        <p:spPr>
          <a:xfrm>
            <a:off x="5522133" y="3488578"/>
            <a:ext cx="648072" cy="24622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nb-NO" sz="1000" dirty="0" err="1" smtClean="0">
                <a:solidFill>
                  <a:schemeClr val="bg1">
                    <a:lumMod val="75000"/>
                  </a:schemeClr>
                </a:solidFill>
                <a:latin typeface="Arial Black" pitchFamily="34" charset="0"/>
                <a:cs typeface="Arial" pitchFamily="34" charset="0"/>
              </a:rPr>
              <a:t>Village</a:t>
            </a:r>
            <a:endParaRPr lang="nb-NO" sz="1000" dirty="0">
              <a:solidFill>
                <a:schemeClr val="bg1">
                  <a:lumMod val="75000"/>
                </a:schemeClr>
              </a:solidFill>
              <a:latin typeface="Arial Black" pitchFamily="34" charset="0"/>
              <a:cs typeface="Arial" pitchFamily="34" charset="0"/>
            </a:endParaRPr>
          </a:p>
        </p:txBody>
      </p:sp>
      <p:cxnSp>
        <p:nvCxnSpPr>
          <p:cNvPr id="81" name="Rett linje 80"/>
          <p:cNvCxnSpPr>
            <a:stCxn id="62" idx="1"/>
          </p:cNvCxnSpPr>
          <p:nvPr/>
        </p:nvCxnSpPr>
        <p:spPr>
          <a:xfrm flipH="1" flipV="1">
            <a:off x="2994656" y="2439464"/>
            <a:ext cx="141535" cy="11482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kstSylinder 82"/>
          <p:cNvSpPr txBox="1"/>
          <p:nvPr/>
        </p:nvSpPr>
        <p:spPr>
          <a:xfrm rot="2350827">
            <a:off x="2683688" y="2200753"/>
            <a:ext cx="345468" cy="246221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r>
              <a:rPr lang="nb-NO" sz="1000" dirty="0" smtClean="0">
                <a:latin typeface="Arial" pitchFamily="34" charset="0"/>
                <a:cs typeface="Arial" pitchFamily="34" charset="0"/>
              </a:rPr>
              <a:t>308˚</a:t>
            </a:r>
            <a:endParaRPr lang="nb-NO" sz="10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84" name="Rett pil 83"/>
          <p:cNvCxnSpPr/>
          <p:nvPr/>
        </p:nvCxnSpPr>
        <p:spPr>
          <a:xfrm flipH="1" flipV="1">
            <a:off x="2487607" y="2032117"/>
            <a:ext cx="247826" cy="199400"/>
          </a:xfrm>
          <a:prstGeom prst="straightConnector1">
            <a:avLst/>
          </a:prstGeom>
          <a:ln w="1905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kstSylinder 104"/>
          <p:cNvSpPr txBox="1"/>
          <p:nvPr/>
        </p:nvSpPr>
        <p:spPr>
          <a:xfrm rot="2375718">
            <a:off x="3541736" y="2889398"/>
            <a:ext cx="345468" cy="246221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r>
              <a:rPr lang="nb-NO" sz="1000" dirty="0" smtClean="0">
                <a:latin typeface="Arial" pitchFamily="34" charset="0"/>
                <a:cs typeface="Arial" pitchFamily="34" charset="0"/>
              </a:rPr>
              <a:t>128˚</a:t>
            </a:r>
            <a:endParaRPr lang="nb-NO" sz="10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07" name="Rett linje 106"/>
          <p:cNvCxnSpPr>
            <a:stCxn id="62" idx="3"/>
          </p:cNvCxnSpPr>
          <p:nvPr/>
        </p:nvCxnSpPr>
        <p:spPr>
          <a:xfrm>
            <a:off x="3452478" y="2801405"/>
            <a:ext cx="151778" cy="12801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Rett linje 123"/>
          <p:cNvCxnSpPr/>
          <p:nvPr/>
        </p:nvCxnSpPr>
        <p:spPr>
          <a:xfrm flipV="1">
            <a:off x="2434178" y="1969446"/>
            <a:ext cx="101853" cy="10947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Bue 132"/>
          <p:cNvSpPr/>
          <p:nvPr/>
        </p:nvSpPr>
        <p:spPr>
          <a:xfrm rot="18213418" flipH="1">
            <a:off x="2290089" y="1186304"/>
            <a:ext cx="838115" cy="993967"/>
          </a:xfrm>
          <a:prstGeom prst="arc">
            <a:avLst>
              <a:gd name="adj1" fmla="val 18395048"/>
              <a:gd name="adj2" fmla="val 0"/>
            </a:avLst>
          </a:prstGeom>
          <a:ln w="19050">
            <a:solidFill>
              <a:schemeClr val="tx1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39" name="Bue 138"/>
          <p:cNvSpPr/>
          <p:nvPr/>
        </p:nvSpPr>
        <p:spPr>
          <a:xfrm rot="6718113" flipH="1" flipV="1">
            <a:off x="1927077" y="1916688"/>
            <a:ext cx="757744" cy="932466"/>
          </a:xfrm>
          <a:prstGeom prst="arc">
            <a:avLst>
              <a:gd name="adj1" fmla="val 19691445"/>
              <a:gd name="adj2" fmla="val 182108"/>
            </a:avLst>
          </a:prstGeom>
          <a:ln w="1905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40" name="Bue 139"/>
          <p:cNvSpPr/>
          <p:nvPr/>
        </p:nvSpPr>
        <p:spPr>
          <a:xfrm rot="6718113" flipH="1" flipV="1">
            <a:off x="1868195" y="1735790"/>
            <a:ext cx="864096" cy="1368152"/>
          </a:xfrm>
          <a:prstGeom prst="arc">
            <a:avLst>
              <a:gd name="adj1" fmla="val 19975094"/>
              <a:gd name="adj2" fmla="val 0"/>
            </a:avLst>
          </a:prstGeom>
          <a:ln w="1905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60" name="TekstSylinder 159"/>
          <p:cNvSpPr txBox="1"/>
          <p:nvPr/>
        </p:nvSpPr>
        <p:spPr>
          <a:xfrm rot="4603358">
            <a:off x="2074920" y="1491024"/>
            <a:ext cx="345468" cy="246221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r>
              <a:rPr lang="nb-NO" sz="1000" dirty="0" smtClean="0">
                <a:latin typeface="Arial" pitchFamily="34" charset="0"/>
                <a:cs typeface="Arial" pitchFamily="34" charset="0"/>
              </a:rPr>
              <a:t>336˚</a:t>
            </a:r>
            <a:endParaRPr lang="nb-NO" sz="1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61" name="TekstSylinder 160"/>
          <p:cNvSpPr txBox="1"/>
          <p:nvPr/>
        </p:nvSpPr>
        <p:spPr>
          <a:xfrm rot="21448378">
            <a:off x="1719358" y="1873355"/>
            <a:ext cx="345468" cy="246221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r>
              <a:rPr lang="nb-NO" sz="1000" dirty="0" smtClean="0">
                <a:latin typeface="Arial" pitchFamily="34" charset="0"/>
                <a:cs typeface="Arial" pitchFamily="34" charset="0"/>
              </a:rPr>
              <a:t>268˚</a:t>
            </a:r>
            <a:endParaRPr lang="nb-NO" sz="1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62" name="TekstSylinder 161"/>
          <p:cNvSpPr txBox="1"/>
          <p:nvPr/>
        </p:nvSpPr>
        <p:spPr>
          <a:xfrm rot="815065">
            <a:off x="1841095" y="1770881"/>
            <a:ext cx="345468" cy="246221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r>
              <a:rPr lang="nb-NO" sz="1000" dirty="0" smtClean="0">
                <a:latin typeface="Arial" pitchFamily="34" charset="0"/>
                <a:cs typeface="Arial" pitchFamily="34" charset="0"/>
              </a:rPr>
              <a:t>286˚</a:t>
            </a:r>
            <a:endParaRPr lang="nb-NO" sz="10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64" name="Rett linje 163"/>
          <p:cNvCxnSpPr/>
          <p:nvPr/>
        </p:nvCxnSpPr>
        <p:spPr>
          <a:xfrm flipH="1" flipV="1">
            <a:off x="1020552" y="1609071"/>
            <a:ext cx="673429" cy="19551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Rett linje 183"/>
          <p:cNvCxnSpPr/>
          <p:nvPr/>
        </p:nvCxnSpPr>
        <p:spPr>
          <a:xfrm flipV="1">
            <a:off x="1995348" y="919547"/>
            <a:ext cx="175374" cy="4426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Rett linje 184"/>
          <p:cNvCxnSpPr/>
          <p:nvPr/>
        </p:nvCxnSpPr>
        <p:spPr>
          <a:xfrm flipV="1">
            <a:off x="994018" y="1502859"/>
            <a:ext cx="72008" cy="20712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Rett linje 185"/>
          <p:cNvCxnSpPr/>
          <p:nvPr/>
        </p:nvCxnSpPr>
        <p:spPr>
          <a:xfrm>
            <a:off x="915189" y="1949345"/>
            <a:ext cx="5730" cy="18439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3" name="Bue 192"/>
          <p:cNvSpPr/>
          <p:nvPr/>
        </p:nvSpPr>
        <p:spPr>
          <a:xfrm rot="17400104" flipH="1" flipV="1">
            <a:off x="3767341" y="2212271"/>
            <a:ext cx="777737" cy="1368152"/>
          </a:xfrm>
          <a:prstGeom prst="arc">
            <a:avLst>
              <a:gd name="adj1" fmla="val 18645632"/>
              <a:gd name="adj2" fmla="val 0"/>
            </a:avLst>
          </a:prstGeom>
          <a:ln w="19050">
            <a:solidFill>
              <a:schemeClr val="tx1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94" name="Bue 193"/>
          <p:cNvSpPr/>
          <p:nvPr/>
        </p:nvSpPr>
        <p:spPr>
          <a:xfrm rot="17577139" flipH="1" flipV="1">
            <a:off x="3689174" y="2291130"/>
            <a:ext cx="1085199" cy="942353"/>
          </a:xfrm>
          <a:prstGeom prst="arc">
            <a:avLst>
              <a:gd name="adj1" fmla="val 18625030"/>
              <a:gd name="adj2" fmla="val 0"/>
            </a:avLst>
          </a:prstGeom>
          <a:ln w="19050">
            <a:solidFill>
              <a:schemeClr val="tx1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95" name="Frihåndsform 194"/>
          <p:cNvSpPr/>
          <p:nvPr/>
        </p:nvSpPr>
        <p:spPr>
          <a:xfrm>
            <a:off x="5036910" y="2624105"/>
            <a:ext cx="399908" cy="153507"/>
          </a:xfrm>
          <a:custGeom>
            <a:avLst/>
            <a:gdLst>
              <a:gd name="connsiteX0" fmla="*/ 171308 w 399908"/>
              <a:gd name="connsiteY0" fmla="*/ 4420 h 153507"/>
              <a:gd name="connsiteX1" fmla="*/ 171308 w 399908"/>
              <a:gd name="connsiteY1" fmla="*/ 4420 h 153507"/>
              <a:gd name="connsiteX2" fmla="*/ 52038 w 399908"/>
              <a:gd name="connsiteY2" fmla="*/ 34237 h 153507"/>
              <a:gd name="connsiteX3" fmla="*/ 32160 w 399908"/>
              <a:gd name="connsiteY3" fmla="*/ 64054 h 153507"/>
              <a:gd name="connsiteX4" fmla="*/ 22221 w 399908"/>
              <a:gd name="connsiteY4" fmla="*/ 93872 h 153507"/>
              <a:gd name="connsiteX5" fmla="*/ 2343 w 399908"/>
              <a:gd name="connsiteY5" fmla="*/ 123689 h 153507"/>
              <a:gd name="connsiteX6" fmla="*/ 61978 w 399908"/>
              <a:gd name="connsiteY6" fmla="*/ 153507 h 153507"/>
              <a:gd name="connsiteX7" fmla="*/ 360151 w 399908"/>
              <a:gd name="connsiteY7" fmla="*/ 143567 h 153507"/>
              <a:gd name="connsiteX8" fmla="*/ 389969 w 399908"/>
              <a:gd name="connsiteY8" fmla="*/ 133628 h 153507"/>
              <a:gd name="connsiteX9" fmla="*/ 399908 w 399908"/>
              <a:gd name="connsiteY9" fmla="*/ 103811 h 153507"/>
              <a:gd name="connsiteX10" fmla="*/ 370091 w 399908"/>
              <a:gd name="connsiteY10" fmla="*/ 83933 h 153507"/>
              <a:gd name="connsiteX11" fmla="*/ 280638 w 399908"/>
              <a:gd name="connsiteY11" fmla="*/ 64054 h 153507"/>
              <a:gd name="connsiteX12" fmla="*/ 221004 w 399908"/>
              <a:gd name="connsiteY12" fmla="*/ 44176 h 153507"/>
              <a:gd name="connsiteX13" fmla="*/ 191186 w 399908"/>
              <a:gd name="connsiteY13" fmla="*/ 34237 h 153507"/>
              <a:gd name="connsiteX14" fmla="*/ 141491 w 399908"/>
              <a:gd name="connsiteY14" fmla="*/ 24298 h 153507"/>
              <a:gd name="connsiteX15" fmla="*/ 171308 w 399908"/>
              <a:gd name="connsiteY15" fmla="*/ 4420 h 1535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99908" h="153507">
                <a:moveTo>
                  <a:pt x="171308" y="4420"/>
                </a:moveTo>
                <a:lnTo>
                  <a:pt x="171308" y="4420"/>
                </a:lnTo>
                <a:cubicBezTo>
                  <a:pt x="121578" y="9946"/>
                  <a:pt x="86275" y="0"/>
                  <a:pt x="52038" y="34237"/>
                </a:cubicBezTo>
                <a:cubicBezTo>
                  <a:pt x="43591" y="42683"/>
                  <a:pt x="38786" y="54115"/>
                  <a:pt x="32160" y="64054"/>
                </a:cubicBezTo>
                <a:cubicBezTo>
                  <a:pt x="28847" y="73993"/>
                  <a:pt x="26906" y="84501"/>
                  <a:pt x="22221" y="93872"/>
                </a:cubicBezTo>
                <a:cubicBezTo>
                  <a:pt x="16879" y="104556"/>
                  <a:pt x="0" y="111976"/>
                  <a:pt x="2343" y="123689"/>
                </a:cubicBezTo>
                <a:cubicBezTo>
                  <a:pt x="5095" y="137450"/>
                  <a:pt x="52212" y="150251"/>
                  <a:pt x="61978" y="153507"/>
                </a:cubicBezTo>
                <a:cubicBezTo>
                  <a:pt x="161369" y="150194"/>
                  <a:pt x="260887" y="149583"/>
                  <a:pt x="360151" y="143567"/>
                </a:cubicBezTo>
                <a:cubicBezTo>
                  <a:pt x="370609" y="142933"/>
                  <a:pt x="382561" y="141036"/>
                  <a:pt x="389969" y="133628"/>
                </a:cubicBezTo>
                <a:cubicBezTo>
                  <a:pt x="397377" y="126220"/>
                  <a:pt x="396595" y="113750"/>
                  <a:pt x="399908" y="103811"/>
                </a:cubicBezTo>
                <a:cubicBezTo>
                  <a:pt x="389969" y="97185"/>
                  <a:pt x="380775" y="89275"/>
                  <a:pt x="370091" y="83933"/>
                </a:cubicBezTo>
                <a:cubicBezTo>
                  <a:pt x="341656" y="69716"/>
                  <a:pt x="311172" y="71688"/>
                  <a:pt x="280638" y="64054"/>
                </a:cubicBezTo>
                <a:cubicBezTo>
                  <a:pt x="260310" y="58972"/>
                  <a:pt x="240882" y="50802"/>
                  <a:pt x="221004" y="44176"/>
                </a:cubicBezTo>
                <a:cubicBezTo>
                  <a:pt x="211065" y="40863"/>
                  <a:pt x="201459" y="36292"/>
                  <a:pt x="191186" y="34237"/>
                </a:cubicBezTo>
                <a:cubicBezTo>
                  <a:pt x="174621" y="30924"/>
                  <a:pt x="158154" y="27075"/>
                  <a:pt x="141491" y="24298"/>
                </a:cubicBezTo>
                <a:cubicBezTo>
                  <a:pt x="138223" y="23753"/>
                  <a:pt x="166339" y="7733"/>
                  <a:pt x="171308" y="442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96" name="TekstSylinder 195"/>
          <p:cNvSpPr txBox="1"/>
          <p:nvPr/>
        </p:nvSpPr>
        <p:spPr>
          <a:xfrm rot="19660691">
            <a:off x="4396880" y="3008591"/>
            <a:ext cx="334441" cy="246221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r>
              <a:rPr lang="nb-NO" sz="1000" dirty="0" smtClean="0">
                <a:latin typeface="Arial" pitchFamily="34" charset="0"/>
                <a:cs typeface="Arial" pitchFamily="34" charset="0"/>
              </a:rPr>
              <a:t>058˚</a:t>
            </a:r>
            <a:endParaRPr lang="nb-NO" sz="10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98" name="Rett linje 197"/>
          <p:cNvCxnSpPr/>
          <p:nvPr/>
        </p:nvCxnSpPr>
        <p:spPr>
          <a:xfrm>
            <a:off x="5171023" y="2680627"/>
            <a:ext cx="73402" cy="12408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Rett linje 198"/>
          <p:cNvCxnSpPr/>
          <p:nvPr/>
        </p:nvCxnSpPr>
        <p:spPr>
          <a:xfrm>
            <a:off x="4902946" y="2827951"/>
            <a:ext cx="0" cy="21602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Rett linje 199"/>
          <p:cNvCxnSpPr/>
          <p:nvPr/>
        </p:nvCxnSpPr>
        <p:spPr>
          <a:xfrm>
            <a:off x="4959633" y="2781882"/>
            <a:ext cx="0" cy="21602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uppe 230"/>
          <p:cNvGrpSpPr/>
          <p:nvPr/>
        </p:nvGrpSpPr>
        <p:grpSpPr>
          <a:xfrm>
            <a:off x="3082250" y="2654987"/>
            <a:ext cx="412774" cy="146218"/>
            <a:chOff x="2490066" y="4834728"/>
            <a:chExt cx="412774" cy="146218"/>
          </a:xfrm>
        </p:grpSpPr>
        <p:sp>
          <p:nvSpPr>
            <p:cNvPr id="62" name="Rektangel 61"/>
            <p:cNvSpPr/>
            <p:nvPr/>
          </p:nvSpPr>
          <p:spPr>
            <a:xfrm rot="2280040">
              <a:off x="2501462" y="4834728"/>
              <a:ext cx="401378" cy="45719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230" name="Rektangel 229"/>
            <p:cNvSpPr/>
            <p:nvPr/>
          </p:nvSpPr>
          <p:spPr>
            <a:xfrm rot="2280040">
              <a:off x="2490066" y="4935227"/>
              <a:ext cx="401378" cy="45719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cxnSp>
        <p:nvCxnSpPr>
          <p:cNvPr id="253" name="Rett linje 252"/>
          <p:cNvCxnSpPr/>
          <p:nvPr/>
        </p:nvCxnSpPr>
        <p:spPr>
          <a:xfrm>
            <a:off x="2136894" y="1185458"/>
            <a:ext cx="71627" cy="28323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Rett linje 255"/>
          <p:cNvCxnSpPr/>
          <p:nvPr/>
        </p:nvCxnSpPr>
        <p:spPr>
          <a:xfrm>
            <a:off x="2076690" y="944177"/>
            <a:ext cx="50679" cy="19365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Rett linje 258"/>
          <p:cNvCxnSpPr/>
          <p:nvPr/>
        </p:nvCxnSpPr>
        <p:spPr>
          <a:xfrm flipH="1">
            <a:off x="2065938" y="1124611"/>
            <a:ext cx="144016" cy="14401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Rett linje 262"/>
          <p:cNvCxnSpPr/>
          <p:nvPr/>
        </p:nvCxnSpPr>
        <p:spPr>
          <a:xfrm flipH="1">
            <a:off x="2061716" y="1054411"/>
            <a:ext cx="144016" cy="14401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Rett linje 275"/>
          <p:cNvCxnSpPr/>
          <p:nvPr/>
        </p:nvCxnSpPr>
        <p:spPr>
          <a:xfrm flipH="1" flipV="1">
            <a:off x="1755894" y="1826014"/>
            <a:ext cx="111920" cy="2857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1" name="Rett linje 280"/>
          <p:cNvCxnSpPr/>
          <p:nvPr/>
        </p:nvCxnSpPr>
        <p:spPr>
          <a:xfrm flipH="1">
            <a:off x="1589569" y="1741013"/>
            <a:ext cx="181039" cy="14630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Rett linje 286"/>
          <p:cNvCxnSpPr/>
          <p:nvPr/>
        </p:nvCxnSpPr>
        <p:spPr>
          <a:xfrm flipH="1">
            <a:off x="1672425" y="1739988"/>
            <a:ext cx="181039" cy="14630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Rett linje 140"/>
          <p:cNvCxnSpPr/>
          <p:nvPr/>
        </p:nvCxnSpPr>
        <p:spPr>
          <a:xfrm flipV="1">
            <a:off x="1977350" y="1992897"/>
            <a:ext cx="261938" cy="9526"/>
          </a:xfrm>
          <a:prstGeom prst="line">
            <a:avLst/>
          </a:prstGeom>
          <a:ln w="19050">
            <a:solidFill>
              <a:schemeClr val="tx1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Rett linje 293"/>
          <p:cNvCxnSpPr/>
          <p:nvPr/>
        </p:nvCxnSpPr>
        <p:spPr>
          <a:xfrm flipH="1" flipV="1">
            <a:off x="2093620" y="1919615"/>
            <a:ext cx="188530" cy="44512"/>
          </a:xfrm>
          <a:prstGeom prst="line">
            <a:avLst/>
          </a:prstGeom>
          <a:ln w="19050">
            <a:solidFill>
              <a:schemeClr val="tx1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Rett linje 297"/>
          <p:cNvCxnSpPr/>
          <p:nvPr/>
        </p:nvCxnSpPr>
        <p:spPr>
          <a:xfrm flipV="1">
            <a:off x="1470144" y="2006915"/>
            <a:ext cx="289868" cy="9599"/>
          </a:xfrm>
          <a:prstGeom prst="line">
            <a:avLst/>
          </a:prstGeom>
          <a:ln w="1905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2" name="Rett linje 301"/>
          <p:cNvCxnSpPr/>
          <p:nvPr/>
        </p:nvCxnSpPr>
        <p:spPr>
          <a:xfrm flipV="1">
            <a:off x="917694" y="2018896"/>
            <a:ext cx="488156" cy="19050"/>
          </a:xfrm>
          <a:prstGeom prst="line">
            <a:avLst/>
          </a:prstGeom>
          <a:ln w="1905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3" name="Rett linje 302"/>
          <p:cNvCxnSpPr/>
          <p:nvPr/>
        </p:nvCxnSpPr>
        <p:spPr>
          <a:xfrm flipH="1">
            <a:off x="1360606" y="1932582"/>
            <a:ext cx="104179" cy="17185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5" name="Rett linje 304"/>
          <p:cNvCxnSpPr/>
          <p:nvPr/>
        </p:nvCxnSpPr>
        <p:spPr>
          <a:xfrm flipH="1">
            <a:off x="1421858" y="1930145"/>
            <a:ext cx="104179" cy="17185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5" name="TekstSylinder 314"/>
          <p:cNvSpPr txBox="1"/>
          <p:nvPr/>
        </p:nvSpPr>
        <p:spPr>
          <a:xfrm>
            <a:off x="740782" y="1788233"/>
            <a:ext cx="360040" cy="153888"/>
          </a:xfrm>
          <a:prstGeom prst="rect">
            <a:avLst/>
          </a:prstGeom>
          <a:noFill/>
          <a:ln>
            <a:noFill/>
          </a:ln>
        </p:spPr>
        <p:txBody>
          <a:bodyPr wrap="square" lIns="36000" tIns="0" rIns="36000" bIns="0" rtlCol="0">
            <a:spAutoFit/>
          </a:bodyPr>
          <a:lstStyle/>
          <a:p>
            <a:r>
              <a:rPr lang="nb-NO" sz="1000" b="1" u="sng" dirty="0" smtClean="0">
                <a:latin typeface="Arial" pitchFamily="34" charset="0"/>
                <a:cs typeface="Arial" pitchFamily="34" charset="0"/>
              </a:rPr>
              <a:t>6000</a:t>
            </a:r>
            <a:endParaRPr lang="nb-NO" sz="1000" b="1" u="sng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16" name="TekstSylinder 315"/>
          <p:cNvSpPr txBox="1"/>
          <p:nvPr/>
        </p:nvSpPr>
        <p:spPr>
          <a:xfrm>
            <a:off x="889872" y="1342895"/>
            <a:ext cx="360040" cy="153888"/>
          </a:xfrm>
          <a:prstGeom prst="rect">
            <a:avLst/>
          </a:prstGeom>
          <a:noFill/>
          <a:ln>
            <a:noFill/>
          </a:ln>
        </p:spPr>
        <p:txBody>
          <a:bodyPr wrap="square" lIns="36000" tIns="0" rIns="36000" bIns="0" rtlCol="0">
            <a:spAutoFit/>
          </a:bodyPr>
          <a:lstStyle/>
          <a:p>
            <a:r>
              <a:rPr lang="nb-NO" sz="1000" b="1" u="sng" dirty="0" smtClean="0">
                <a:latin typeface="Arial" pitchFamily="34" charset="0"/>
                <a:cs typeface="Arial" pitchFamily="34" charset="0"/>
              </a:rPr>
              <a:t>6000</a:t>
            </a:r>
            <a:endParaRPr lang="nb-NO" sz="1000" b="1" u="sng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319" name="Rett pil 318"/>
          <p:cNvCxnSpPr/>
          <p:nvPr/>
        </p:nvCxnSpPr>
        <p:spPr>
          <a:xfrm>
            <a:off x="3802330" y="3087035"/>
            <a:ext cx="209275" cy="169977"/>
          </a:xfrm>
          <a:prstGeom prst="straightConnector1">
            <a:avLst/>
          </a:prstGeom>
          <a:ln w="1905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4" name="Rett linje 323"/>
          <p:cNvCxnSpPr/>
          <p:nvPr/>
        </p:nvCxnSpPr>
        <p:spPr>
          <a:xfrm flipV="1">
            <a:off x="3972567" y="3198972"/>
            <a:ext cx="101853" cy="10947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2" name="Rett linje 331"/>
          <p:cNvCxnSpPr/>
          <p:nvPr/>
        </p:nvCxnSpPr>
        <p:spPr>
          <a:xfrm flipH="1">
            <a:off x="4658638" y="2932725"/>
            <a:ext cx="242593" cy="1529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5" name="Rett linje 334"/>
          <p:cNvCxnSpPr/>
          <p:nvPr/>
        </p:nvCxnSpPr>
        <p:spPr>
          <a:xfrm flipH="1">
            <a:off x="4961056" y="2742498"/>
            <a:ext cx="251028" cy="15507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8" name="Rett linje 337"/>
          <p:cNvCxnSpPr/>
          <p:nvPr/>
        </p:nvCxnSpPr>
        <p:spPr>
          <a:xfrm flipH="1">
            <a:off x="5208260" y="2589329"/>
            <a:ext cx="251028" cy="15507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0" name="Rett linje 339"/>
          <p:cNvCxnSpPr/>
          <p:nvPr/>
        </p:nvCxnSpPr>
        <p:spPr>
          <a:xfrm flipH="1">
            <a:off x="5517823" y="2398829"/>
            <a:ext cx="251028" cy="15507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1" name="Rett linje 340"/>
          <p:cNvCxnSpPr/>
          <p:nvPr/>
        </p:nvCxnSpPr>
        <p:spPr>
          <a:xfrm>
            <a:off x="5456738" y="2489542"/>
            <a:ext cx="0" cy="21602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2" name="Rett linje 341"/>
          <p:cNvCxnSpPr/>
          <p:nvPr/>
        </p:nvCxnSpPr>
        <p:spPr>
          <a:xfrm>
            <a:off x="5518003" y="2446106"/>
            <a:ext cx="0" cy="21602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9" name="Rett linje 368"/>
          <p:cNvCxnSpPr/>
          <p:nvPr/>
        </p:nvCxnSpPr>
        <p:spPr>
          <a:xfrm>
            <a:off x="5729030" y="2339910"/>
            <a:ext cx="73402" cy="12408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0" name="TekstSylinder 369"/>
          <p:cNvSpPr txBox="1"/>
          <p:nvPr/>
        </p:nvSpPr>
        <p:spPr>
          <a:xfrm>
            <a:off x="3946346" y="3015027"/>
            <a:ext cx="360040" cy="153888"/>
          </a:xfrm>
          <a:prstGeom prst="rect">
            <a:avLst/>
          </a:prstGeom>
          <a:noFill/>
          <a:ln>
            <a:noFill/>
          </a:ln>
        </p:spPr>
        <p:txBody>
          <a:bodyPr wrap="square" lIns="36000" tIns="0" rIns="36000" bIns="0" rtlCol="0">
            <a:spAutoFit/>
          </a:bodyPr>
          <a:lstStyle/>
          <a:p>
            <a:r>
              <a:rPr lang="nb-NO" sz="1000" b="1" u="sng" dirty="0" smtClean="0">
                <a:latin typeface="Arial" pitchFamily="34" charset="0"/>
                <a:cs typeface="Arial" pitchFamily="34" charset="0"/>
              </a:rPr>
              <a:t>1500</a:t>
            </a:r>
            <a:endParaRPr lang="nb-NO" sz="1000" b="1" u="sng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371" name="Rett linje 370"/>
          <p:cNvCxnSpPr/>
          <p:nvPr/>
        </p:nvCxnSpPr>
        <p:spPr>
          <a:xfrm flipV="1">
            <a:off x="3980780" y="3026281"/>
            <a:ext cx="278691" cy="35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7" name="Rett linje 376"/>
          <p:cNvCxnSpPr/>
          <p:nvPr/>
        </p:nvCxnSpPr>
        <p:spPr>
          <a:xfrm flipH="1" flipV="1">
            <a:off x="4718605" y="3363266"/>
            <a:ext cx="408744" cy="4100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0" name="Rett linje 379"/>
          <p:cNvCxnSpPr/>
          <p:nvPr/>
        </p:nvCxnSpPr>
        <p:spPr>
          <a:xfrm flipH="1" flipV="1">
            <a:off x="5209358" y="3416572"/>
            <a:ext cx="397743" cy="4510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1" name="TekstSylinder 380"/>
          <p:cNvSpPr txBox="1"/>
          <p:nvPr/>
        </p:nvSpPr>
        <p:spPr>
          <a:xfrm rot="330570">
            <a:off x="4422714" y="3231091"/>
            <a:ext cx="334441" cy="246221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r>
              <a:rPr lang="nb-NO" sz="1000" dirty="0" smtClean="0">
                <a:latin typeface="Arial" pitchFamily="34" charset="0"/>
                <a:cs typeface="Arial" pitchFamily="34" charset="0"/>
              </a:rPr>
              <a:t>096˚</a:t>
            </a:r>
            <a:endParaRPr lang="nb-NO" sz="10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383" name="Rett linje 382"/>
          <p:cNvCxnSpPr/>
          <p:nvPr/>
        </p:nvCxnSpPr>
        <p:spPr>
          <a:xfrm flipH="1">
            <a:off x="5059440" y="3306361"/>
            <a:ext cx="120885" cy="20092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5" name="Rett linje 384"/>
          <p:cNvCxnSpPr/>
          <p:nvPr/>
        </p:nvCxnSpPr>
        <p:spPr>
          <a:xfrm flipH="1">
            <a:off x="5142105" y="3311259"/>
            <a:ext cx="120885" cy="20092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8" name="Rett linje 387"/>
          <p:cNvCxnSpPr/>
          <p:nvPr/>
        </p:nvCxnSpPr>
        <p:spPr>
          <a:xfrm flipH="1">
            <a:off x="5594796" y="3400169"/>
            <a:ext cx="16402" cy="13121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2" name="Rektangel 391"/>
          <p:cNvSpPr/>
          <p:nvPr/>
        </p:nvSpPr>
        <p:spPr>
          <a:xfrm rot="286800">
            <a:off x="5664656" y="3433157"/>
            <a:ext cx="144016" cy="7200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93" name="TekstSylinder 392"/>
          <p:cNvSpPr txBox="1"/>
          <p:nvPr/>
        </p:nvSpPr>
        <p:spPr>
          <a:xfrm>
            <a:off x="5448666" y="3239935"/>
            <a:ext cx="458295" cy="153888"/>
          </a:xfrm>
          <a:prstGeom prst="rect">
            <a:avLst/>
          </a:prstGeom>
          <a:noFill/>
          <a:ln>
            <a:noFill/>
          </a:ln>
        </p:spPr>
        <p:txBody>
          <a:bodyPr wrap="square" lIns="36000" tIns="0" rIns="36000" bIns="0" rtlCol="0">
            <a:spAutoFit/>
          </a:bodyPr>
          <a:lstStyle/>
          <a:p>
            <a:r>
              <a:rPr lang="nb-NO" sz="1000" b="1" u="sng" dirty="0" smtClean="0">
                <a:latin typeface="Arial" pitchFamily="34" charset="0"/>
                <a:cs typeface="Arial" pitchFamily="34" charset="0"/>
              </a:rPr>
              <a:t>6000</a:t>
            </a:r>
            <a:endParaRPr lang="nb-NO" sz="1000" b="1" u="sng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94" name="TekstSylinder 393"/>
          <p:cNvSpPr txBox="1"/>
          <p:nvPr/>
        </p:nvSpPr>
        <p:spPr>
          <a:xfrm>
            <a:off x="5003658" y="2517379"/>
            <a:ext cx="458295" cy="153888"/>
          </a:xfrm>
          <a:prstGeom prst="rect">
            <a:avLst/>
          </a:prstGeom>
          <a:noFill/>
          <a:ln>
            <a:noFill/>
          </a:ln>
        </p:spPr>
        <p:txBody>
          <a:bodyPr wrap="square" lIns="36000" tIns="0" rIns="36000" bIns="0" rtlCol="0">
            <a:spAutoFit/>
          </a:bodyPr>
          <a:lstStyle/>
          <a:p>
            <a:r>
              <a:rPr lang="nb-NO" sz="1000" b="1" u="sng" dirty="0" smtClean="0">
                <a:latin typeface="Arial" pitchFamily="34" charset="0"/>
                <a:cs typeface="Arial" pitchFamily="34" charset="0"/>
              </a:rPr>
              <a:t>6000</a:t>
            </a:r>
            <a:endParaRPr lang="nb-NO" sz="1000" b="1" u="sng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95" name="TekstSylinder 394"/>
          <p:cNvSpPr txBox="1"/>
          <p:nvPr/>
        </p:nvSpPr>
        <p:spPr>
          <a:xfrm>
            <a:off x="5556914" y="2177839"/>
            <a:ext cx="458295" cy="153888"/>
          </a:xfrm>
          <a:prstGeom prst="rect">
            <a:avLst/>
          </a:prstGeom>
          <a:noFill/>
          <a:ln>
            <a:noFill/>
          </a:ln>
        </p:spPr>
        <p:txBody>
          <a:bodyPr wrap="square" lIns="36000" tIns="0" rIns="36000" bIns="0" rtlCol="0">
            <a:spAutoFit/>
          </a:bodyPr>
          <a:lstStyle/>
          <a:p>
            <a:r>
              <a:rPr lang="nb-NO" sz="1000" b="1" u="sng" dirty="0" smtClean="0">
                <a:latin typeface="Arial" pitchFamily="34" charset="0"/>
                <a:cs typeface="Arial" pitchFamily="34" charset="0"/>
              </a:rPr>
              <a:t>6000</a:t>
            </a:r>
            <a:endParaRPr lang="nb-NO" sz="1000" b="1" u="sng" dirty="0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3" name="Gruppe 397"/>
          <p:cNvGrpSpPr/>
          <p:nvPr/>
        </p:nvGrpSpPr>
        <p:grpSpPr>
          <a:xfrm>
            <a:off x="2434178" y="1776027"/>
            <a:ext cx="360040" cy="153888"/>
            <a:chOff x="2780928" y="2771800"/>
            <a:chExt cx="360040" cy="153888"/>
          </a:xfrm>
        </p:grpSpPr>
        <p:sp>
          <p:nvSpPr>
            <p:cNvPr id="396" name="TekstSylinder 395"/>
            <p:cNvSpPr txBox="1"/>
            <p:nvPr/>
          </p:nvSpPr>
          <p:spPr>
            <a:xfrm>
              <a:off x="2780928" y="2771800"/>
              <a:ext cx="360040" cy="15388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36000" tIns="0" rIns="36000" bIns="0" rtlCol="0">
              <a:spAutoFit/>
            </a:bodyPr>
            <a:lstStyle/>
            <a:p>
              <a:r>
                <a:rPr lang="nb-NO" sz="1000" b="1" u="sng" dirty="0" smtClean="0">
                  <a:latin typeface="Arial" pitchFamily="34" charset="0"/>
                  <a:cs typeface="Arial" pitchFamily="34" charset="0"/>
                </a:rPr>
                <a:t>1500</a:t>
              </a:r>
              <a:endParaRPr lang="nb-NO" sz="1000" b="1" u="sng" dirty="0"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397" name="Rett linje 396"/>
            <p:cNvCxnSpPr/>
            <p:nvPr/>
          </p:nvCxnSpPr>
          <p:spPr>
            <a:xfrm flipV="1">
              <a:off x="2815362" y="2783054"/>
              <a:ext cx="278691" cy="35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9" name="TekstSylinder 398"/>
          <p:cNvSpPr txBox="1"/>
          <p:nvPr/>
        </p:nvSpPr>
        <p:spPr>
          <a:xfrm>
            <a:off x="0" y="4211960"/>
            <a:ext cx="278092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b="1" u="sng" dirty="0" smtClean="0">
                <a:latin typeface="Arial Black" pitchFamily="34" charset="0"/>
                <a:cs typeface="Arial" pitchFamily="34" charset="0"/>
              </a:rPr>
              <a:t>RWY 31R (MANSA-1)</a:t>
            </a:r>
          </a:p>
          <a:p>
            <a:r>
              <a:rPr lang="nb-NO" sz="1200" dirty="0" smtClean="0">
                <a:latin typeface="Arial Black" pitchFamily="34" charset="0"/>
                <a:cs typeface="Arial" pitchFamily="34" charset="0"/>
              </a:rPr>
              <a:t>Fly 308˚ to 1500’ by 6nm, </a:t>
            </a:r>
            <a:r>
              <a:rPr lang="nb-NO" sz="1200" dirty="0" err="1" smtClean="0">
                <a:latin typeface="Arial Black" pitchFamily="34" charset="0"/>
                <a:cs typeface="Arial" pitchFamily="34" charset="0"/>
              </a:rPr>
              <a:t>then</a:t>
            </a:r>
            <a:r>
              <a:rPr lang="nb-NO" sz="1200" dirty="0" smtClean="0">
                <a:latin typeface="Arial Black" pitchFamily="34" charset="0"/>
                <a:cs typeface="Arial" pitchFamily="34" charset="0"/>
              </a:rPr>
              <a:t> </a:t>
            </a:r>
            <a:r>
              <a:rPr lang="nb-NO" sz="1200" dirty="0" err="1" smtClean="0">
                <a:latin typeface="Arial Black" pitchFamily="34" charset="0"/>
                <a:cs typeface="Arial" pitchFamily="34" charset="0"/>
              </a:rPr>
              <a:t>climb</a:t>
            </a:r>
            <a:r>
              <a:rPr lang="nb-NO" sz="1200" dirty="0" smtClean="0">
                <a:latin typeface="Arial Black" pitchFamily="34" charset="0"/>
                <a:cs typeface="Arial" pitchFamily="34" charset="0"/>
              </a:rPr>
              <a:t> 336˚ to be at or </a:t>
            </a:r>
            <a:r>
              <a:rPr lang="nb-NO" sz="1200" dirty="0" err="1" smtClean="0">
                <a:latin typeface="Arial Black" pitchFamily="34" charset="0"/>
                <a:cs typeface="Arial" pitchFamily="34" charset="0"/>
              </a:rPr>
              <a:t>above</a:t>
            </a:r>
            <a:r>
              <a:rPr lang="nb-NO" sz="1200" dirty="0" smtClean="0">
                <a:latin typeface="Arial Black" pitchFamily="34" charset="0"/>
                <a:cs typeface="Arial" pitchFamily="34" charset="0"/>
              </a:rPr>
              <a:t> 6000’ at Al Gurm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.</a:t>
            </a:r>
          </a:p>
          <a:p>
            <a:endParaRPr lang="nb-NO" dirty="0" smtClean="0">
              <a:latin typeface="Arial" pitchFamily="34" charset="0"/>
              <a:cs typeface="Arial" pitchFamily="34" charset="0"/>
            </a:endParaRPr>
          </a:p>
          <a:p>
            <a:endParaRPr lang="nb-NO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6" name="TekstSylinder 85"/>
          <p:cNvSpPr txBox="1"/>
          <p:nvPr/>
        </p:nvSpPr>
        <p:spPr>
          <a:xfrm>
            <a:off x="0" y="5724128"/>
            <a:ext cx="278092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b="1" u="sng" dirty="0" smtClean="0">
                <a:latin typeface="Arial Black" pitchFamily="34" charset="0"/>
                <a:cs typeface="Arial" pitchFamily="34" charset="0"/>
              </a:rPr>
              <a:t>RWY 31R (MANSA-2)</a:t>
            </a:r>
          </a:p>
          <a:p>
            <a:r>
              <a:rPr lang="nb-NO" sz="1200" dirty="0" smtClean="0">
                <a:latin typeface="Arial Black" pitchFamily="34" charset="0"/>
                <a:cs typeface="Arial" pitchFamily="34" charset="0"/>
              </a:rPr>
              <a:t>Fly 308˚ to 1500’ by 6nm, </a:t>
            </a:r>
            <a:r>
              <a:rPr lang="nb-NO" sz="1200" dirty="0" err="1" smtClean="0">
                <a:latin typeface="Arial Black" pitchFamily="34" charset="0"/>
                <a:cs typeface="Arial" pitchFamily="34" charset="0"/>
              </a:rPr>
              <a:t>then</a:t>
            </a:r>
            <a:r>
              <a:rPr lang="nb-NO" sz="1200" dirty="0" smtClean="0">
                <a:latin typeface="Arial Black" pitchFamily="34" charset="0"/>
                <a:cs typeface="Arial" pitchFamily="34" charset="0"/>
              </a:rPr>
              <a:t> </a:t>
            </a:r>
            <a:r>
              <a:rPr lang="nb-NO" sz="1200" dirty="0" err="1" smtClean="0">
                <a:latin typeface="Arial Black" pitchFamily="34" charset="0"/>
                <a:cs typeface="Arial" pitchFamily="34" charset="0"/>
              </a:rPr>
              <a:t>climb</a:t>
            </a:r>
            <a:r>
              <a:rPr lang="nb-NO" sz="1200" dirty="0" smtClean="0">
                <a:latin typeface="Arial Black" pitchFamily="34" charset="0"/>
                <a:cs typeface="Arial" pitchFamily="34" charset="0"/>
              </a:rPr>
              <a:t> 286˚ to be at or </a:t>
            </a:r>
            <a:r>
              <a:rPr lang="nb-NO" sz="1200" dirty="0" err="1" smtClean="0">
                <a:latin typeface="Arial Black" pitchFamily="34" charset="0"/>
                <a:cs typeface="Arial" pitchFamily="34" charset="0"/>
              </a:rPr>
              <a:t>above</a:t>
            </a:r>
            <a:r>
              <a:rPr lang="nb-NO" sz="1200" dirty="0" smtClean="0">
                <a:latin typeface="Arial Black" pitchFamily="34" charset="0"/>
                <a:cs typeface="Arial" pitchFamily="34" charset="0"/>
              </a:rPr>
              <a:t> 6000’ at </a:t>
            </a:r>
            <a:r>
              <a:rPr lang="nb-NO" sz="1200" dirty="0" err="1" smtClean="0">
                <a:latin typeface="Arial Black" pitchFamily="34" charset="0"/>
                <a:cs typeface="Arial" pitchFamily="34" charset="0"/>
              </a:rPr>
              <a:t>Eyeball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.</a:t>
            </a:r>
          </a:p>
          <a:p>
            <a:endParaRPr lang="nb-NO" dirty="0" smtClean="0">
              <a:latin typeface="Arial" pitchFamily="34" charset="0"/>
              <a:cs typeface="Arial" pitchFamily="34" charset="0"/>
            </a:endParaRPr>
          </a:p>
          <a:p>
            <a:endParaRPr lang="nb-NO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7" name="TekstSylinder 86"/>
          <p:cNvSpPr txBox="1"/>
          <p:nvPr/>
        </p:nvSpPr>
        <p:spPr>
          <a:xfrm>
            <a:off x="0" y="7020272"/>
            <a:ext cx="278092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b="1" u="sng" dirty="0" smtClean="0">
                <a:latin typeface="Arial Black" pitchFamily="34" charset="0"/>
                <a:cs typeface="Arial" pitchFamily="34" charset="0"/>
              </a:rPr>
              <a:t>RWY 31R (MANSA-3)</a:t>
            </a:r>
          </a:p>
          <a:p>
            <a:r>
              <a:rPr lang="nb-NO" sz="1200" dirty="0" smtClean="0">
                <a:latin typeface="Arial Black" pitchFamily="34" charset="0"/>
                <a:cs typeface="Arial" pitchFamily="34" charset="0"/>
              </a:rPr>
              <a:t>Fly 308˚ to 1500’ by 6nm, </a:t>
            </a:r>
            <a:r>
              <a:rPr lang="nb-NO" sz="1200" dirty="0" err="1" smtClean="0">
                <a:latin typeface="Arial Black" pitchFamily="34" charset="0"/>
                <a:cs typeface="Arial" pitchFamily="34" charset="0"/>
              </a:rPr>
              <a:t>then</a:t>
            </a:r>
            <a:r>
              <a:rPr lang="nb-NO" sz="1200" dirty="0" smtClean="0">
                <a:latin typeface="Arial Black" pitchFamily="34" charset="0"/>
                <a:cs typeface="Arial" pitchFamily="34" charset="0"/>
              </a:rPr>
              <a:t> </a:t>
            </a:r>
            <a:r>
              <a:rPr lang="nb-NO" sz="1200" dirty="0" err="1" smtClean="0">
                <a:latin typeface="Arial Black" pitchFamily="34" charset="0"/>
                <a:cs typeface="Arial" pitchFamily="34" charset="0"/>
              </a:rPr>
              <a:t>climb</a:t>
            </a:r>
            <a:r>
              <a:rPr lang="nb-NO" sz="1200" dirty="0" smtClean="0">
                <a:latin typeface="Arial Black" pitchFamily="34" charset="0"/>
                <a:cs typeface="Arial" pitchFamily="34" charset="0"/>
              </a:rPr>
              <a:t> 268˚ to be at or </a:t>
            </a:r>
            <a:r>
              <a:rPr lang="nb-NO" sz="1200" dirty="0" err="1" smtClean="0">
                <a:latin typeface="Arial Black" pitchFamily="34" charset="0"/>
                <a:cs typeface="Arial" pitchFamily="34" charset="0"/>
              </a:rPr>
              <a:t>above</a:t>
            </a:r>
            <a:r>
              <a:rPr lang="nb-NO" sz="1200" dirty="0" smtClean="0">
                <a:latin typeface="Arial Black" pitchFamily="34" charset="0"/>
                <a:cs typeface="Arial" pitchFamily="34" charset="0"/>
              </a:rPr>
              <a:t> 6000’ at </a:t>
            </a:r>
            <a:r>
              <a:rPr lang="nb-NO" sz="1200" dirty="0" err="1" smtClean="0">
                <a:latin typeface="Arial Black" pitchFamily="34" charset="0"/>
                <a:cs typeface="Arial" pitchFamily="34" charset="0"/>
              </a:rPr>
              <a:t>Hexx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.</a:t>
            </a:r>
          </a:p>
          <a:p>
            <a:endParaRPr lang="nb-NO" dirty="0" smtClean="0">
              <a:latin typeface="Arial" pitchFamily="34" charset="0"/>
              <a:cs typeface="Arial" pitchFamily="34" charset="0"/>
            </a:endParaRPr>
          </a:p>
          <a:p>
            <a:endParaRPr lang="nb-NO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8" name="TekstSylinder 87"/>
          <p:cNvSpPr txBox="1"/>
          <p:nvPr/>
        </p:nvSpPr>
        <p:spPr>
          <a:xfrm>
            <a:off x="4077072" y="4242403"/>
            <a:ext cx="2780928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b="1" u="sng" dirty="0" smtClean="0">
                <a:latin typeface="Arial Black" pitchFamily="34" charset="0"/>
                <a:cs typeface="Arial" pitchFamily="34" charset="0"/>
              </a:rPr>
              <a:t>RWY 13L (LUGAL-1)</a:t>
            </a:r>
          </a:p>
          <a:p>
            <a:r>
              <a:rPr lang="nb-NO" sz="1200" dirty="0" smtClean="0">
                <a:latin typeface="Arial Black" pitchFamily="34" charset="0"/>
                <a:cs typeface="Arial" pitchFamily="34" charset="0"/>
              </a:rPr>
              <a:t>Fly 128˚ to 1500’ by 6nm, </a:t>
            </a:r>
            <a:r>
              <a:rPr lang="nb-NO" sz="1200" dirty="0" err="1" smtClean="0">
                <a:latin typeface="Arial Black" pitchFamily="34" charset="0"/>
                <a:cs typeface="Arial" pitchFamily="34" charset="0"/>
              </a:rPr>
              <a:t>then</a:t>
            </a:r>
            <a:r>
              <a:rPr lang="nb-NO" sz="1200" dirty="0" smtClean="0">
                <a:latin typeface="Arial Black" pitchFamily="34" charset="0"/>
                <a:cs typeface="Arial" pitchFamily="34" charset="0"/>
              </a:rPr>
              <a:t> </a:t>
            </a:r>
            <a:r>
              <a:rPr lang="nb-NO" sz="1200" dirty="0" err="1" smtClean="0">
                <a:latin typeface="Arial Black" pitchFamily="34" charset="0"/>
                <a:cs typeface="Arial" pitchFamily="34" charset="0"/>
              </a:rPr>
              <a:t>climb</a:t>
            </a:r>
            <a:r>
              <a:rPr lang="nb-NO" sz="1200" dirty="0" smtClean="0">
                <a:latin typeface="Arial Black" pitchFamily="34" charset="0"/>
                <a:cs typeface="Arial" pitchFamily="34" charset="0"/>
              </a:rPr>
              <a:t> 058˚ to be at or </a:t>
            </a:r>
            <a:r>
              <a:rPr lang="nb-NO" sz="1200" dirty="0" err="1" smtClean="0">
                <a:latin typeface="Arial Black" pitchFamily="34" charset="0"/>
                <a:cs typeface="Arial" pitchFamily="34" charset="0"/>
              </a:rPr>
              <a:t>above</a:t>
            </a:r>
            <a:r>
              <a:rPr lang="nb-NO" sz="1200" dirty="0" smtClean="0">
                <a:latin typeface="Arial Black" pitchFamily="34" charset="0"/>
                <a:cs typeface="Arial" pitchFamily="34" charset="0"/>
              </a:rPr>
              <a:t> 6000’ at Lake. </a:t>
            </a:r>
            <a:r>
              <a:rPr lang="nb-NO" sz="1200" dirty="0" err="1" smtClean="0">
                <a:latin typeface="Arial Black" pitchFamily="34" charset="0"/>
                <a:cs typeface="Arial" pitchFamily="34" charset="0"/>
              </a:rPr>
              <a:t>Continue</a:t>
            </a:r>
            <a:r>
              <a:rPr lang="nb-NO" sz="1200" dirty="0" smtClean="0">
                <a:latin typeface="Arial Black" pitchFamily="34" charset="0"/>
                <a:cs typeface="Arial" pitchFamily="34" charset="0"/>
              </a:rPr>
              <a:t> </a:t>
            </a:r>
            <a:r>
              <a:rPr lang="nb-NO" sz="1200" dirty="0" err="1" smtClean="0">
                <a:latin typeface="Arial Black" pitchFamily="34" charset="0"/>
                <a:cs typeface="Arial" pitchFamily="34" charset="0"/>
              </a:rPr>
              <a:t>own</a:t>
            </a:r>
            <a:r>
              <a:rPr lang="nb-NO" sz="1200" dirty="0" smtClean="0">
                <a:latin typeface="Arial Black" pitchFamily="34" charset="0"/>
                <a:cs typeface="Arial" pitchFamily="34" charset="0"/>
              </a:rPr>
              <a:t> </a:t>
            </a:r>
            <a:r>
              <a:rPr lang="nb-NO" sz="1200" dirty="0" err="1" smtClean="0">
                <a:latin typeface="Arial Black" pitchFamily="34" charset="0"/>
                <a:cs typeface="Arial" pitchFamily="34" charset="0"/>
              </a:rPr>
              <a:t>navigation</a:t>
            </a:r>
            <a:r>
              <a:rPr lang="nb-NO" sz="1200" dirty="0" smtClean="0">
                <a:latin typeface="Arial Black" pitchFamily="34" charset="0"/>
                <a:cs typeface="Arial" pitchFamily="34" charset="0"/>
              </a:rPr>
              <a:t> from Lake.</a:t>
            </a:r>
          </a:p>
          <a:p>
            <a:endParaRPr lang="nb-NO" dirty="0" smtClean="0">
              <a:latin typeface="Arial" pitchFamily="34" charset="0"/>
              <a:cs typeface="Arial" pitchFamily="34" charset="0"/>
            </a:endParaRPr>
          </a:p>
          <a:p>
            <a:endParaRPr lang="nb-NO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9" name="TekstSylinder 88"/>
          <p:cNvSpPr txBox="1"/>
          <p:nvPr/>
        </p:nvSpPr>
        <p:spPr>
          <a:xfrm>
            <a:off x="4077072" y="7020272"/>
            <a:ext cx="278092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b="1" u="sng" dirty="0" smtClean="0">
                <a:latin typeface="Arial Black" pitchFamily="34" charset="0"/>
                <a:cs typeface="Arial" pitchFamily="34" charset="0"/>
              </a:rPr>
              <a:t>RWY 13L (LUGAL-3)</a:t>
            </a:r>
          </a:p>
          <a:p>
            <a:r>
              <a:rPr lang="nb-NO" sz="1200" dirty="0" smtClean="0">
                <a:latin typeface="Arial Black" pitchFamily="34" charset="0"/>
                <a:cs typeface="Arial" pitchFamily="34" charset="0"/>
              </a:rPr>
              <a:t>Fly 128˚ to 1500’ by 6nm, </a:t>
            </a:r>
            <a:r>
              <a:rPr lang="nb-NO" sz="1200" dirty="0" err="1" smtClean="0">
                <a:latin typeface="Arial Black" pitchFamily="34" charset="0"/>
                <a:cs typeface="Arial" pitchFamily="34" charset="0"/>
              </a:rPr>
              <a:t>then</a:t>
            </a:r>
            <a:r>
              <a:rPr lang="nb-NO" sz="1200" dirty="0" smtClean="0">
                <a:latin typeface="Arial Black" pitchFamily="34" charset="0"/>
                <a:cs typeface="Arial" pitchFamily="34" charset="0"/>
              </a:rPr>
              <a:t> </a:t>
            </a:r>
            <a:r>
              <a:rPr lang="nb-NO" sz="1200" dirty="0" err="1" smtClean="0">
                <a:latin typeface="Arial Black" pitchFamily="34" charset="0"/>
                <a:cs typeface="Arial" pitchFamily="34" charset="0"/>
              </a:rPr>
              <a:t>climb</a:t>
            </a:r>
            <a:r>
              <a:rPr lang="nb-NO" sz="1200" dirty="0" smtClean="0">
                <a:latin typeface="Arial Black" pitchFamily="34" charset="0"/>
                <a:cs typeface="Arial" pitchFamily="34" charset="0"/>
              </a:rPr>
              <a:t> 096˚ to be at or </a:t>
            </a:r>
            <a:r>
              <a:rPr lang="nb-NO" sz="1200" dirty="0" err="1" smtClean="0">
                <a:latin typeface="Arial Black" pitchFamily="34" charset="0"/>
                <a:cs typeface="Arial" pitchFamily="34" charset="0"/>
              </a:rPr>
              <a:t>above</a:t>
            </a:r>
            <a:r>
              <a:rPr lang="nb-NO" sz="1200" dirty="0" smtClean="0">
                <a:latin typeface="Arial Black" pitchFamily="34" charset="0"/>
                <a:cs typeface="Arial" pitchFamily="34" charset="0"/>
              </a:rPr>
              <a:t> 6000’ at </a:t>
            </a:r>
            <a:r>
              <a:rPr lang="nb-NO" sz="1200" dirty="0" err="1" smtClean="0">
                <a:latin typeface="Arial Black" pitchFamily="34" charset="0"/>
                <a:cs typeface="Arial" pitchFamily="34" charset="0"/>
              </a:rPr>
              <a:t>Village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.</a:t>
            </a:r>
          </a:p>
          <a:p>
            <a:endParaRPr lang="nb-NO" dirty="0" smtClean="0">
              <a:latin typeface="Arial" pitchFamily="34" charset="0"/>
              <a:cs typeface="Arial" pitchFamily="34" charset="0"/>
            </a:endParaRPr>
          </a:p>
          <a:p>
            <a:endParaRPr lang="nb-NO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90" name="TekstSylinder 89"/>
          <p:cNvSpPr txBox="1"/>
          <p:nvPr/>
        </p:nvSpPr>
        <p:spPr>
          <a:xfrm>
            <a:off x="4077072" y="5732174"/>
            <a:ext cx="2780928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b="1" u="sng" dirty="0" smtClean="0">
                <a:latin typeface="Arial Black" pitchFamily="34" charset="0"/>
                <a:cs typeface="Arial" pitchFamily="34" charset="0"/>
              </a:rPr>
              <a:t>RWY 13L (LUGAL-2)</a:t>
            </a:r>
          </a:p>
          <a:p>
            <a:r>
              <a:rPr lang="nb-NO" sz="1200" dirty="0" smtClean="0">
                <a:latin typeface="Arial Black" pitchFamily="34" charset="0"/>
                <a:cs typeface="Arial" pitchFamily="34" charset="0"/>
              </a:rPr>
              <a:t>Fly 128˚ to 1500’ by 6nm, </a:t>
            </a:r>
            <a:r>
              <a:rPr lang="nb-NO" sz="1200" dirty="0" err="1" smtClean="0">
                <a:latin typeface="Arial Black" pitchFamily="34" charset="0"/>
                <a:cs typeface="Arial" pitchFamily="34" charset="0"/>
              </a:rPr>
              <a:t>then</a:t>
            </a:r>
            <a:r>
              <a:rPr lang="nb-NO" sz="1200" dirty="0" smtClean="0">
                <a:latin typeface="Arial Black" pitchFamily="34" charset="0"/>
                <a:cs typeface="Arial" pitchFamily="34" charset="0"/>
              </a:rPr>
              <a:t> </a:t>
            </a:r>
            <a:r>
              <a:rPr lang="nb-NO" sz="1200" dirty="0" err="1" smtClean="0">
                <a:latin typeface="Arial Black" pitchFamily="34" charset="0"/>
                <a:cs typeface="Arial" pitchFamily="34" charset="0"/>
              </a:rPr>
              <a:t>climb</a:t>
            </a:r>
            <a:r>
              <a:rPr lang="nb-NO" sz="1200" dirty="0" smtClean="0">
                <a:latin typeface="Arial Black" pitchFamily="34" charset="0"/>
                <a:cs typeface="Arial" pitchFamily="34" charset="0"/>
              </a:rPr>
              <a:t> 096˚ to be at or </a:t>
            </a:r>
            <a:r>
              <a:rPr lang="nb-NO" sz="1200" dirty="0" err="1" smtClean="0">
                <a:latin typeface="Arial Black" pitchFamily="34" charset="0"/>
                <a:cs typeface="Arial" pitchFamily="34" charset="0"/>
              </a:rPr>
              <a:t>above</a:t>
            </a:r>
            <a:r>
              <a:rPr lang="nb-NO" sz="1200" dirty="0" smtClean="0">
                <a:latin typeface="Arial Black" pitchFamily="34" charset="0"/>
                <a:cs typeface="Arial" pitchFamily="34" charset="0"/>
              </a:rPr>
              <a:t> 6000’ at </a:t>
            </a:r>
            <a:r>
              <a:rPr lang="nb-NO" sz="1200" dirty="0" err="1" smtClean="0">
                <a:latin typeface="Arial Black" pitchFamily="34" charset="0"/>
                <a:cs typeface="Arial" pitchFamily="34" charset="0"/>
              </a:rPr>
              <a:t>Village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. </a:t>
            </a:r>
            <a:r>
              <a:rPr lang="nb-NO" sz="1200" dirty="0" err="1" smtClean="0">
                <a:latin typeface="Arial Black" pitchFamily="34" charset="0"/>
                <a:cs typeface="Arial" pitchFamily="34" charset="0"/>
              </a:rPr>
              <a:t>Continue</a:t>
            </a:r>
            <a:r>
              <a:rPr lang="nb-NO" sz="1200" dirty="0" smtClean="0">
                <a:latin typeface="Arial Black" pitchFamily="34" charset="0"/>
                <a:cs typeface="Arial" pitchFamily="34" charset="0"/>
              </a:rPr>
              <a:t> at or </a:t>
            </a:r>
            <a:r>
              <a:rPr lang="nb-NO" sz="1200" dirty="0" err="1" smtClean="0">
                <a:latin typeface="Arial Black" pitchFamily="34" charset="0"/>
                <a:cs typeface="Arial" pitchFamily="34" charset="0"/>
              </a:rPr>
              <a:t>above</a:t>
            </a:r>
            <a:r>
              <a:rPr lang="nb-NO" sz="1200" dirty="0" smtClean="0">
                <a:latin typeface="Arial Black" pitchFamily="34" charset="0"/>
                <a:cs typeface="Arial" pitchFamily="34" charset="0"/>
              </a:rPr>
              <a:t> 6000’ to </a:t>
            </a:r>
            <a:r>
              <a:rPr lang="nb-NO" sz="1200" dirty="0" err="1" smtClean="0">
                <a:latin typeface="Arial Black" pitchFamily="34" charset="0"/>
                <a:cs typeface="Arial" pitchFamily="34" charset="0"/>
              </a:rPr>
              <a:t>X-junction</a:t>
            </a:r>
            <a:r>
              <a:rPr lang="nb-NO" sz="1200" dirty="0" smtClean="0">
                <a:latin typeface="Arial Black" pitchFamily="34" charset="0"/>
                <a:cs typeface="Arial" pitchFamily="34" charset="0"/>
              </a:rPr>
              <a:t>.</a:t>
            </a:r>
          </a:p>
          <a:p>
            <a:endParaRPr lang="nb-NO" dirty="0" smtClean="0">
              <a:latin typeface="Arial" pitchFamily="34" charset="0"/>
              <a:cs typeface="Arial" pitchFamily="34" charset="0"/>
            </a:endParaRPr>
          </a:p>
          <a:p>
            <a:endParaRPr lang="nb-NO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Rektangel 390"/>
          <p:cNvSpPr/>
          <p:nvPr/>
        </p:nvSpPr>
        <p:spPr>
          <a:xfrm rot="1051375">
            <a:off x="5539423" y="3406071"/>
            <a:ext cx="144016" cy="7200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217" name="Rett linje 216"/>
          <p:cNvCxnSpPr/>
          <p:nvPr/>
        </p:nvCxnSpPr>
        <p:spPr>
          <a:xfrm flipH="1">
            <a:off x="5683816" y="2279096"/>
            <a:ext cx="135011" cy="235121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5" name="Rett linje 354"/>
          <p:cNvCxnSpPr/>
          <p:nvPr/>
        </p:nvCxnSpPr>
        <p:spPr>
          <a:xfrm flipH="1" flipV="1">
            <a:off x="5621185" y="2310053"/>
            <a:ext cx="252411" cy="207168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0" name="Rett linje 359"/>
          <p:cNvCxnSpPr/>
          <p:nvPr/>
        </p:nvCxnSpPr>
        <p:spPr>
          <a:xfrm flipH="1">
            <a:off x="5706909" y="2286240"/>
            <a:ext cx="135732" cy="240506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1" name="Rett linje 360"/>
          <p:cNvCxnSpPr/>
          <p:nvPr/>
        </p:nvCxnSpPr>
        <p:spPr>
          <a:xfrm flipH="1" flipV="1">
            <a:off x="5635471" y="2283859"/>
            <a:ext cx="261938" cy="219076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Smultring 99"/>
          <p:cNvSpPr/>
          <p:nvPr/>
        </p:nvSpPr>
        <p:spPr>
          <a:xfrm rot="20005243">
            <a:off x="3855208" y="3144770"/>
            <a:ext cx="360040" cy="216024"/>
          </a:xfrm>
          <a:prstGeom prst="donut">
            <a:avLst>
              <a:gd name="adj" fmla="val 40117"/>
            </a:avLst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>
              <a:solidFill>
                <a:schemeClr val="tx1"/>
              </a:solidFill>
            </a:endParaRPr>
          </a:p>
        </p:txBody>
      </p:sp>
      <p:sp>
        <p:nvSpPr>
          <p:cNvPr id="34" name="Rektangel 33"/>
          <p:cNvSpPr/>
          <p:nvPr/>
        </p:nvSpPr>
        <p:spPr>
          <a:xfrm>
            <a:off x="2362170" y="1954573"/>
            <a:ext cx="216024" cy="124350"/>
          </a:xfrm>
          <a:prstGeom prst="rect">
            <a:avLst/>
          </a:prstGeom>
          <a:solidFill>
            <a:schemeClr val="bg1">
              <a:lumMod val="6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0" name="TekstSylinder 9"/>
          <p:cNvSpPr txBox="1"/>
          <p:nvPr/>
        </p:nvSpPr>
        <p:spPr>
          <a:xfrm>
            <a:off x="3082250" y="2150931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>
                <a:latin typeface="Arial" pitchFamily="34" charset="0"/>
                <a:cs typeface="Arial" pitchFamily="34" charset="0"/>
              </a:rPr>
              <a:t>OMAM</a:t>
            </a:r>
            <a:endParaRPr lang="nb-NO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TekstSylinder 10"/>
          <p:cNvSpPr txBox="1"/>
          <p:nvPr/>
        </p:nvSpPr>
        <p:spPr>
          <a:xfrm>
            <a:off x="980728" y="179512"/>
            <a:ext cx="4968552" cy="36933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 smtClean="0">
                <a:latin typeface="Arial Black" pitchFamily="34" charset="0"/>
                <a:cs typeface="Arial" pitchFamily="34" charset="0"/>
              </a:rPr>
              <a:t>AL DAHFRA VFR DEPARTURE ROUTES</a:t>
            </a:r>
            <a:endParaRPr lang="nb-NO" dirty="0">
              <a:latin typeface="Arial Black" pitchFamily="34" charset="0"/>
              <a:cs typeface="Arial" pitchFamily="34" charset="0"/>
            </a:endParaRPr>
          </a:p>
        </p:txBody>
      </p:sp>
      <p:sp>
        <p:nvSpPr>
          <p:cNvPr id="35" name="TekstSylinder 34"/>
          <p:cNvSpPr txBox="1"/>
          <p:nvPr/>
        </p:nvSpPr>
        <p:spPr>
          <a:xfrm>
            <a:off x="1844824" y="2091099"/>
            <a:ext cx="783678" cy="24622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nb-NO" sz="1000" dirty="0" smtClean="0">
                <a:solidFill>
                  <a:schemeClr val="bg1">
                    <a:lumMod val="50000"/>
                  </a:schemeClr>
                </a:solidFill>
                <a:latin typeface="Arial Black" pitchFamily="34" charset="0"/>
                <a:cs typeface="Arial" pitchFamily="34" charset="0"/>
              </a:rPr>
              <a:t>HARBOUR</a:t>
            </a:r>
            <a:endParaRPr lang="nb-NO" sz="1000" dirty="0">
              <a:solidFill>
                <a:schemeClr val="bg1">
                  <a:lumMod val="50000"/>
                </a:schemeClr>
              </a:solidFill>
              <a:latin typeface="Arial Black" pitchFamily="34" charset="0"/>
              <a:cs typeface="Arial" pitchFamily="34" charset="0"/>
            </a:endParaRPr>
          </a:p>
        </p:txBody>
      </p:sp>
      <p:sp>
        <p:nvSpPr>
          <p:cNvPr id="68" name="TekstSylinder 67"/>
          <p:cNvSpPr txBox="1"/>
          <p:nvPr/>
        </p:nvSpPr>
        <p:spPr>
          <a:xfrm>
            <a:off x="2202206" y="841497"/>
            <a:ext cx="360040" cy="153888"/>
          </a:xfrm>
          <a:prstGeom prst="rect">
            <a:avLst/>
          </a:prstGeom>
          <a:noFill/>
          <a:ln>
            <a:noFill/>
          </a:ln>
        </p:spPr>
        <p:txBody>
          <a:bodyPr wrap="square" lIns="36000" tIns="0" rIns="36000" bIns="0" rtlCol="0">
            <a:spAutoFit/>
          </a:bodyPr>
          <a:lstStyle/>
          <a:p>
            <a:r>
              <a:rPr lang="nb-NO" sz="1000" b="1" u="sng" dirty="0" smtClean="0">
                <a:latin typeface="Arial" pitchFamily="34" charset="0"/>
                <a:cs typeface="Arial" pitchFamily="34" charset="0"/>
              </a:rPr>
              <a:t>6000</a:t>
            </a:r>
            <a:endParaRPr lang="nb-NO" sz="1000" b="1" u="sng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3" name="TekstSylinder 72"/>
          <p:cNvSpPr txBox="1"/>
          <p:nvPr/>
        </p:nvSpPr>
        <p:spPr>
          <a:xfrm>
            <a:off x="1268760" y="854787"/>
            <a:ext cx="720080" cy="24622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nb-NO" sz="1000" dirty="0" smtClean="0">
                <a:solidFill>
                  <a:schemeClr val="bg1">
                    <a:lumMod val="50000"/>
                  </a:schemeClr>
                </a:solidFill>
                <a:latin typeface="Arial Black" pitchFamily="34" charset="0"/>
                <a:cs typeface="Arial" pitchFamily="34" charset="0"/>
              </a:rPr>
              <a:t>AL GURM</a:t>
            </a:r>
            <a:endParaRPr lang="nb-NO" sz="1000" dirty="0">
              <a:solidFill>
                <a:schemeClr val="bg1">
                  <a:lumMod val="50000"/>
                </a:schemeClr>
              </a:solidFill>
              <a:latin typeface="Arial Black" pitchFamily="34" charset="0"/>
              <a:cs typeface="Arial" pitchFamily="34" charset="0"/>
            </a:endParaRPr>
          </a:p>
        </p:txBody>
      </p:sp>
      <p:sp>
        <p:nvSpPr>
          <p:cNvPr id="74" name="TekstSylinder 73"/>
          <p:cNvSpPr txBox="1"/>
          <p:nvPr/>
        </p:nvSpPr>
        <p:spPr>
          <a:xfrm>
            <a:off x="332656" y="1473621"/>
            <a:ext cx="720080" cy="24622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nb-NO" sz="1000" dirty="0" smtClean="0">
                <a:solidFill>
                  <a:schemeClr val="bg1">
                    <a:lumMod val="50000"/>
                  </a:schemeClr>
                </a:solidFill>
                <a:latin typeface="Arial Black" pitchFamily="34" charset="0"/>
                <a:cs typeface="Arial" pitchFamily="34" charset="0"/>
              </a:rPr>
              <a:t>EYEBALL</a:t>
            </a:r>
            <a:endParaRPr lang="nb-NO" sz="1000" dirty="0">
              <a:solidFill>
                <a:schemeClr val="bg1">
                  <a:lumMod val="50000"/>
                </a:schemeClr>
              </a:solidFill>
              <a:latin typeface="Arial Black" pitchFamily="34" charset="0"/>
              <a:cs typeface="Arial" pitchFamily="34" charset="0"/>
            </a:endParaRPr>
          </a:p>
        </p:txBody>
      </p:sp>
      <p:sp>
        <p:nvSpPr>
          <p:cNvPr id="75" name="TekstSylinder 74"/>
          <p:cNvSpPr txBox="1"/>
          <p:nvPr/>
        </p:nvSpPr>
        <p:spPr>
          <a:xfrm>
            <a:off x="777994" y="2078923"/>
            <a:ext cx="576064" cy="24622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nb-NO" sz="1000" dirty="0" smtClean="0">
                <a:solidFill>
                  <a:schemeClr val="bg1">
                    <a:lumMod val="50000"/>
                  </a:schemeClr>
                </a:solidFill>
                <a:latin typeface="Arial Black" pitchFamily="34" charset="0"/>
                <a:cs typeface="Arial" pitchFamily="34" charset="0"/>
              </a:rPr>
              <a:t>HEXX</a:t>
            </a:r>
            <a:endParaRPr lang="nb-NO" sz="1000" dirty="0">
              <a:solidFill>
                <a:schemeClr val="bg1">
                  <a:lumMod val="50000"/>
                </a:schemeClr>
              </a:solidFill>
              <a:latin typeface="Arial Black" pitchFamily="34" charset="0"/>
              <a:cs typeface="Arial" pitchFamily="34" charset="0"/>
            </a:endParaRPr>
          </a:p>
        </p:txBody>
      </p:sp>
      <p:sp>
        <p:nvSpPr>
          <p:cNvPr id="76" name="TekstSylinder 75"/>
          <p:cNvSpPr txBox="1"/>
          <p:nvPr/>
        </p:nvSpPr>
        <p:spPr>
          <a:xfrm>
            <a:off x="3356992" y="3356849"/>
            <a:ext cx="998571" cy="24622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nb-NO" sz="1000" dirty="0" smtClean="0">
                <a:solidFill>
                  <a:schemeClr val="bg1">
                    <a:lumMod val="50000"/>
                  </a:schemeClr>
                </a:solidFill>
                <a:latin typeface="Arial Black" pitchFamily="34" charset="0"/>
                <a:cs typeface="Arial" pitchFamily="34" charset="0"/>
              </a:rPr>
              <a:t>RACETRACK</a:t>
            </a:r>
            <a:endParaRPr lang="nb-NO" sz="1000" dirty="0">
              <a:solidFill>
                <a:schemeClr val="bg1">
                  <a:lumMod val="50000"/>
                </a:schemeClr>
              </a:solidFill>
              <a:latin typeface="Arial Black" pitchFamily="34" charset="0"/>
              <a:cs typeface="Arial" pitchFamily="34" charset="0"/>
            </a:endParaRPr>
          </a:p>
        </p:txBody>
      </p:sp>
      <p:sp>
        <p:nvSpPr>
          <p:cNvPr id="77" name="TekstSylinder 76"/>
          <p:cNvSpPr txBox="1"/>
          <p:nvPr/>
        </p:nvSpPr>
        <p:spPr>
          <a:xfrm>
            <a:off x="5151774" y="2726995"/>
            <a:ext cx="576064" cy="24622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nb-NO" sz="1000" dirty="0" smtClean="0">
                <a:solidFill>
                  <a:schemeClr val="bg1">
                    <a:lumMod val="50000"/>
                  </a:schemeClr>
                </a:solidFill>
                <a:latin typeface="Arial Black" pitchFamily="34" charset="0"/>
                <a:cs typeface="Arial" pitchFamily="34" charset="0"/>
              </a:rPr>
              <a:t>Lake</a:t>
            </a:r>
            <a:endParaRPr lang="nb-NO" sz="1000" dirty="0">
              <a:solidFill>
                <a:schemeClr val="bg1">
                  <a:lumMod val="50000"/>
                </a:schemeClr>
              </a:solidFill>
              <a:latin typeface="Arial Black" pitchFamily="34" charset="0"/>
              <a:cs typeface="Arial" pitchFamily="34" charset="0"/>
            </a:endParaRPr>
          </a:p>
        </p:txBody>
      </p:sp>
      <p:sp>
        <p:nvSpPr>
          <p:cNvPr id="78" name="TekstSylinder 77"/>
          <p:cNvSpPr txBox="1"/>
          <p:nvPr/>
        </p:nvSpPr>
        <p:spPr>
          <a:xfrm>
            <a:off x="5740654" y="2525579"/>
            <a:ext cx="1117346" cy="24622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nb-NO" sz="1000" dirty="0" smtClean="0">
                <a:solidFill>
                  <a:schemeClr val="bg1">
                    <a:lumMod val="50000"/>
                  </a:schemeClr>
                </a:solidFill>
                <a:latin typeface="Arial Black" pitchFamily="34" charset="0"/>
                <a:cs typeface="Arial" pitchFamily="34" charset="0"/>
              </a:rPr>
              <a:t>X-JUNCTION</a:t>
            </a:r>
            <a:endParaRPr lang="nb-NO" sz="1000" dirty="0">
              <a:solidFill>
                <a:schemeClr val="bg1">
                  <a:lumMod val="50000"/>
                </a:schemeClr>
              </a:solidFill>
              <a:latin typeface="Arial Black" pitchFamily="34" charset="0"/>
              <a:cs typeface="Arial" pitchFamily="34" charset="0"/>
            </a:endParaRPr>
          </a:p>
        </p:txBody>
      </p:sp>
      <p:sp>
        <p:nvSpPr>
          <p:cNvPr id="80" name="TekstSylinder 79"/>
          <p:cNvSpPr txBox="1"/>
          <p:nvPr/>
        </p:nvSpPr>
        <p:spPr>
          <a:xfrm>
            <a:off x="5522133" y="3488578"/>
            <a:ext cx="648072" cy="24622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nb-NO" sz="1000" dirty="0" smtClean="0">
                <a:solidFill>
                  <a:schemeClr val="bg1">
                    <a:lumMod val="50000"/>
                  </a:schemeClr>
                </a:solidFill>
                <a:latin typeface="Arial Black" pitchFamily="34" charset="0"/>
                <a:cs typeface="Arial" pitchFamily="34" charset="0"/>
              </a:rPr>
              <a:t>VILLAGE</a:t>
            </a:r>
          </a:p>
        </p:txBody>
      </p:sp>
      <p:cxnSp>
        <p:nvCxnSpPr>
          <p:cNvPr id="81" name="Rett linje 80"/>
          <p:cNvCxnSpPr>
            <a:stCxn id="62" idx="1"/>
          </p:cNvCxnSpPr>
          <p:nvPr/>
        </p:nvCxnSpPr>
        <p:spPr>
          <a:xfrm flipH="1" flipV="1">
            <a:off x="2994656" y="2439464"/>
            <a:ext cx="141535" cy="11482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kstSylinder 82"/>
          <p:cNvSpPr txBox="1"/>
          <p:nvPr/>
        </p:nvSpPr>
        <p:spPr>
          <a:xfrm rot="2350827">
            <a:off x="2683688" y="2200753"/>
            <a:ext cx="345468" cy="246221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r>
              <a:rPr lang="nb-NO" sz="1000" dirty="0" smtClean="0">
                <a:latin typeface="Arial" pitchFamily="34" charset="0"/>
                <a:cs typeface="Arial" pitchFamily="34" charset="0"/>
              </a:rPr>
              <a:t>308˚</a:t>
            </a:r>
            <a:endParaRPr lang="nb-NO" sz="10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84" name="Rett pil 83"/>
          <p:cNvCxnSpPr/>
          <p:nvPr/>
        </p:nvCxnSpPr>
        <p:spPr>
          <a:xfrm flipH="1" flipV="1">
            <a:off x="2487607" y="2032117"/>
            <a:ext cx="247826" cy="199400"/>
          </a:xfrm>
          <a:prstGeom prst="straightConnector1">
            <a:avLst/>
          </a:prstGeom>
          <a:ln w="1905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kstSylinder 104"/>
          <p:cNvSpPr txBox="1"/>
          <p:nvPr/>
        </p:nvSpPr>
        <p:spPr>
          <a:xfrm rot="2375718">
            <a:off x="3541736" y="2889398"/>
            <a:ext cx="345468" cy="246221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r>
              <a:rPr lang="nb-NO" sz="1000" dirty="0" smtClean="0">
                <a:latin typeface="Arial" pitchFamily="34" charset="0"/>
                <a:cs typeface="Arial" pitchFamily="34" charset="0"/>
              </a:rPr>
              <a:t>128˚</a:t>
            </a:r>
            <a:endParaRPr lang="nb-NO" sz="10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07" name="Rett linje 106"/>
          <p:cNvCxnSpPr>
            <a:stCxn id="62" idx="3"/>
          </p:cNvCxnSpPr>
          <p:nvPr/>
        </p:nvCxnSpPr>
        <p:spPr>
          <a:xfrm>
            <a:off x="3452478" y="2801405"/>
            <a:ext cx="151778" cy="12801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Rett linje 123"/>
          <p:cNvCxnSpPr/>
          <p:nvPr/>
        </p:nvCxnSpPr>
        <p:spPr>
          <a:xfrm flipV="1">
            <a:off x="2434178" y="1969446"/>
            <a:ext cx="101853" cy="10947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Bue 132"/>
          <p:cNvSpPr/>
          <p:nvPr/>
        </p:nvSpPr>
        <p:spPr>
          <a:xfrm rot="18213418" flipH="1">
            <a:off x="2290089" y="1186304"/>
            <a:ext cx="838115" cy="993967"/>
          </a:xfrm>
          <a:prstGeom prst="arc">
            <a:avLst>
              <a:gd name="adj1" fmla="val 18395048"/>
              <a:gd name="adj2" fmla="val 0"/>
            </a:avLst>
          </a:prstGeom>
          <a:ln w="19050">
            <a:solidFill>
              <a:schemeClr val="tx1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39" name="Bue 138"/>
          <p:cNvSpPr/>
          <p:nvPr/>
        </p:nvSpPr>
        <p:spPr>
          <a:xfrm rot="6718113" flipH="1" flipV="1">
            <a:off x="1927077" y="1916688"/>
            <a:ext cx="757744" cy="932466"/>
          </a:xfrm>
          <a:prstGeom prst="arc">
            <a:avLst>
              <a:gd name="adj1" fmla="val 19691445"/>
              <a:gd name="adj2" fmla="val 182108"/>
            </a:avLst>
          </a:prstGeom>
          <a:ln w="1905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40" name="Bue 139"/>
          <p:cNvSpPr/>
          <p:nvPr/>
        </p:nvSpPr>
        <p:spPr>
          <a:xfrm rot="6718113" flipH="1" flipV="1">
            <a:off x="1868195" y="1735790"/>
            <a:ext cx="864096" cy="1368152"/>
          </a:xfrm>
          <a:prstGeom prst="arc">
            <a:avLst>
              <a:gd name="adj1" fmla="val 19975094"/>
              <a:gd name="adj2" fmla="val 0"/>
            </a:avLst>
          </a:prstGeom>
          <a:ln w="1905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60" name="TekstSylinder 159"/>
          <p:cNvSpPr txBox="1"/>
          <p:nvPr/>
        </p:nvSpPr>
        <p:spPr>
          <a:xfrm rot="4603358">
            <a:off x="2074920" y="1491024"/>
            <a:ext cx="345468" cy="246221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r>
              <a:rPr lang="nb-NO" sz="1000" dirty="0" smtClean="0">
                <a:latin typeface="Arial" pitchFamily="34" charset="0"/>
                <a:cs typeface="Arial" pitchFamily="34" charset="0"/>
              </a:rPr>
              <a:t>336˚</a:t>
            </a:r>
            <a:endParaRPr lang="nb-NO" sz="1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61" name="TekstSylinder 160"/>
          <p:cNvSpPr txBox="1"/>
          <p:nvPr/>
        </p:nvSpPr>
        <p:spPr>
          <a:xfrm rot="21448378">
            <a:off x="1719358" y="1873355"/>
            <a:ext cx="345468" cy="246221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r>
              <a:rPr lang="nb-NO" sz="1000" dirty="0" smtClean="0">
                <a:latin typeface="Arial" pitchFamily="34" charset="0"/>
                <a:cs typeface="Arial" pitchFamily="34" charset="0"/>
              </a:rPr>
              <a:t>268˚</a:t>
            </a:r>
            <a:endParaRPr lang="nb-NO" sz="1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62" name="TekstSylinder 161"/>
          <p:cNvSpPr txBox="1"/>
          <p:nvPr/>
        </p:nvSpPr>
        <p:spPr>
          <a:xfrm rot="815065">
            <a:off x="1841095" y="1770881"/>
            <a:ext cx="345468" cy="246221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r>
              <a:rPr lang="nb-NO" sz="1000" dirty="0" smtClean="0">
                <a:latin typeface="Arial" pitchFamily="34" charset="0"/>
                <a:cs typeface="Arial" pitchFamily="34" charset="0"/>
              </a:rPr>
              <a:t>286˚</a:t>
            </a:r>
            <a:endParaRPr lang="nb-NO" sz="10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64" name="Rett linje 163"/>
          <p:cNvCxnSpPr/>
          <p:nvPr/>
        </p:nvCxnSpPr>
        <p:spPr>
          <a:xfrm flipH="1" flipV="1">
            <a:off x="1020552" y="1609071"/>
            <a:ext cx="673429" cy="19551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Rett linje 183"/>
          <p:cNvCxnSpPr/>
          <p:nvPr/>
        </p:nvCxnSpPr>
        <p:spPr>
          <a:xfrm flipV="1">
            <a:off x="1995348" y="919547"/>
            <a:ext cx="175374" cy="4426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Rett linje 184"/>
          <p:cNvCxnSpPr/>
          <p:nvPr/>
        </p:nvCxnSpPr>
        <p:spPr>
          <a:xfrm flipV="1">
            <a:off x="994018" y="1502859"/>
            <a:ext cx="72008" cy="20712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Rett linje 185"/>
          <p:cNvCxnSpPr/>
          <p:nvPr/>
        </p:nvCxnSpPr>
        <p:spPr>
          <a:xfrm>
            <a:off x="915189" y="1949345"/>
            <a:ext cx="5730" cy="18439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3" name="Bue 192"/>
          <p:cNvSpPr/>
          <p:nvPr/>
        </p:nvSpPr>
        <p:spPr>
          <a:xfrm rot="17400104" flipH="1" flipV="1">
            <a:off x="3767341" y="2212271"/>
            <a:ext cx="777737" cy="1368152"/>
          </a:xfrm>
          <a:prstGeom prst="arc">
            <a:avLst>
              <a:gd name="adj1" fmla="val 18645632"/>
              <a:gd name="adj2" fmla="val 0"/>
            </a:avLst>
          </a:prstGeom>
          <a:ln w="19050">
            <a:solidFill>
              <a:schemeClr val="tx1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94" name="Bue 193"/>
          <p:cNvSpPr/>
          <p:nvPr/>
        </p:nvSpPr>
        <p:spPr>
          <a:xfrm rot="17577139" flipH="1" flipV="1">
            <a:off x="3689174" y="2291130"/>
            <a:ext cx="1085199" cy="942353"/>
          </a:xfrm>
          <a:prstGeom prst="arc">
            <a:avLst>
              <a:gd name="adj1" fmla="val 18625030"/>
              <a:gd name="adj2" fmla="val 0"/>
            </a:avLst>
          </a:prstGeom>
          <a:ln w="19050">
            <a:solidFill>
              <a:schemeClr val="tx1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95" name="Frihåndsform 194"/>
          <p:cNvSpPr/>
          <p:nvPr/>
        </p:nvSpPr>
        <p:spPr>
          <a:xfrm>
            <a:off x="5036910" y="2624105"/>
            <a:ext cx="399908" cy="153507"/>
          </a:xfrm>
          <a:custGeom>
            <a:avLst/>
            <a:gdLst>
              <a:gd name="connsiteX0" fmla="*/ 171308 w 399908"/>
              <a:gd name="connsiteY0" fmla="*/ 4420 h 153507"/>
              <a:gd name="connsiteX1" fmla="*/ 171308 w 399908"/>
              <a:gd name="connsiteY1" fmla="*/ 4420 h 153507"/>
              <a:gd name="connsiteX2" fmla="*/ 52038 w 399908"/>
              <a:gd name="connsiteY2" fmla="*/ 34237 h 153507"/>
              <a:gd name="connsiteX3" fmla="*/ 32160 w 399908"/>
              <a:gd name="connsiteY3" fmla="*/ 64054 h 153507"/>
              <a:gd name="connsiteX4" fmla="*/ 22221 w 399908"/>
              <a:gd name="connsiteY4" fmla="*/ 93872 h 153507"/>
              <a:gd name="connsiteX5" fmla="*/ 2343 w 399908"/>
              <a:gd name="connsiteY5" fmla="*/ 123689 h 153507"/>
              <a:gd name="connsiteX6" fmla="*/ 61978 w 399908"/>
              <a:gd name="connsiteY6" fmla="*/ 153507 h 153507"/>
              <a:gd name="connsiteX7" fmla="*/ 360151 w 399908"/>
              <a:gd name="connsiteY7" fmla="*/ 143567 h 153507"/>
              <a:gd name="connsiteX8" fmla="*/ 389969 w 399908"/>
              <a:gd name="connsiteY8" fmla="*/ 133628 h 153507"/>
              <a:gd name="connsiteX9" fmla="*/ 399908 w 399908"/>
              <a:gd name="connsiteY9" fmla="*/ 103811 h 153507"/>
              <a:gd name="connsiteX10" fmla="*/ 370091 w 399908"/>
              <a:gd name="connsiteY10" fmla="*/ 83933 h 153507"/>
              <a:gd name="connsiteX11" fmla="*/ 280638 w 399908"/>
              <a:gd name="connsiteY11" fmla="*/ 64054 h 153507"/>
              <a:gd name="connsiteX12" fmla="*/ 221004 w 399908"/>
              <a:gd name="connsiteY12" fmla="*/ 44176 h 153507"/>
              <a:gd name="connsiteX13" fmla="*/ 191186 w 399908"/>
              <a:gd name="connsiteY13" fmla="*/ 34237 h 153507"/>
              <a:gd name="connsiteX14" fmla="*/ 141491 w 399908"/>
              <a:gd name="connsiteY14" fmla="*/ 24298 h 153507"/>
              <a:gd name="connsiteX15" fmla="*/ 171308 w 399908"/>
              <a:gd name="connsiteY15" fmla="*/ 4420 h 1535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99908" h="153507">
                <a:moveTo>
                  <a:pt x="171308" y="4420"/>
                </a:moveTo>
                <a:lnTo>
                  <a:pt x="171308" y="4420"/>
                </a:lnTo>
                <a:cubicBezTo>
                  <a:pt x="121578" y="9946"/>
                  <a:pt x="86275" y="0"/>
                  <a:pt x="52038" y="34237"/>
                </a:cubicBezTo>
                <a:cubicBezTo>
                  <a:pt x="43591" y="42683"/>
                  <a:pt x="38786" y="54115"/>
                  <a:pt x="32160" y="64054"/>
                </a:cubicBezTo>
                <a:cubicBezTo>
                  <a:pt x="28847" y="73993"/>
                  <a:pt x="26906" y="84501"/>
                  <a:pt x="22221" y="93872"/>
                </a:cubicBezTo>
                <a:cubicBezTo>
                  <a:pt x="16879" y="104556"/>
                  <a:pt x="0" y="111976"/>
                  <a:pt x="2343" y="123689"/>
                </a:cubicBezTo>
                <a:cubicBezTo>
                  <a:pt x="5095" y="137450"/>
                  <a:pt x="52212" y="150251"/>
                  <a:pt x="61978" y="153507"/>
                </a:cubicBezTo>
                <a:cubicBezTo>
                  <a:pt x="161369" y="150194"/>
                  <a:pt x="260887" y="149583"/>
                  <a:pt x="360151" y="143567"/>
                </a:cubicBezTo>
                <a:cubicBezTo>
                  <a:pt x="370609" y="142933"/>
                  <a:pt x="382561" y="141036"/>
                  <a:pt x="389969" y="133628"/>
                </a:cubicBezTo>
                <a:cubicBezTo>
                  <a:pt x="397377" y="126220"/>
                  <a:pt x="396595" y="113750"/>
                  <a:pt x="399908" y="103811"/>
                </a:cubicBezTo>
                <a:cubicBezTo>
                  <a:pt x="389969" y="97185"/>
                  <a:pt x="380775" y="89275"/>
                  <a:pt x="370091" y="83933"/>
                </a:cubicBezTo>
                <a:cubicBezTo>
                  <a:pt x="341656" y="69716"/>
                  <a:pt x="311172" y="71688"/>
                  <a:pt x="280638" y="64054"/>
                </a:cubicBezTo>
                <a:cubicBezTo>
                  <a:pt x="260310" y="58972"/>
                  <a:pt x="240882" y="50802"/>
                  <a:pt x="221004" y="44176"/>
                </a:cubicBezTo>
                <a:cubicBezTo>
                  <a:pt x="211065" y="40863"/>
                  <a:pt x="201459" y="36292"/>
                  <a:pt x="191186" y="34237"/>
                </a:cubicBezTo>
                <a:cubicBezTo>
                  <a:pt x="174621" y="30924"/>
                  <a:pt x="158154" y="27075"/>
                  <a:pt x="141491" y="24298"/>
                </a:cubicBezTo>
                <a:cubicBezTo>
                  <a:pt x="138223" y="23753"/>
                  <a:pt x="166339" y="7733"/>
                  <a:pt x="171308" y="442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96" name="TekstSylinder 195"/>
          <p:cNvSpPr txBox="1"/>
          <p:nvPr/>
        </p:nvSpPr>
        <p:spPr>
          <a:xfrm rot="19660691">
            <a:off x="4396880" y="3008591"/>
            <a:ext cx="334441" cy="246221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r>
              <a:rPr lang="nb-NO" sz="1000" dirty="0" smtClean="0">
                <a:latin typeface="Arial" pitchFamily="34" charset="0"/>
                <a:cs typeface="Arial" pitchFamily="34" charset="0"/>
              </a:rPr>
              <a:t>058˚</a:t>
            </a:r>
            <a:endParaRPr lang="nb-NO" sz="10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98" name="Rett linje 197"/>
          <p:cNvCxnSpPr/>
          <p:nvPr/>
        </p:nvCxnSpPr>
        <p:spPr>
          <a:xfrm>
            <a:off x="5171023" y="2680627"/>
            <a:ext cx="73402" cy="12408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Rett linje 198"/>
          <p:cNvCxnSpPr/>
          <p:nvPr/>
        </p:nvCxnSpPr>
        <p:spPr>
          <a:xfrm>
            <a:off x="4902946" y="2827951"/>
            <a:ext cx="0" cy="21602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Rett linje 199"/>
          <p:cNvCxnSpPr/>
          <p:nvPr/>
        </p:nvCxnSpPr>
        <p:spPr>
          <a:xfrm>
            <a:off x="4959633" y="2781882"/>
            <a:ext cx="0" cy="21602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uppe 230"/>
          <p:cNvGrpSpPr/>
          <p:nvPr/>
        </p:nvGrpSpPr>
        <p:grpSpPr>
          <a:xfrm>
            <a:off x="3082250" y="2654987"/>
            <a:ext cx="412774" cy="146218"/>
            <a:chOff x="2490066" y="4834728"/>
            <a:chExt cx="412774" cy="146218"/>
          </a:xfrm>
        </p:grpSpPr>
        <p:sp>
          <p:nvSpPr>
            <p:cNvPr id="62" name="Rektangel 61"/>
            <p:cNvSpPr/>
            <p:nvPr/>
          </p:nvSpPr>
          <p:spPr>
            <a:xfrm rot="2280040">
              <a:off x="2501462" y="4834728"/>
              <a:ext cx="401378" cy="45719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230" name="Rektangel 229"/>
            <p:cNvSpPr/>
            <p:nvPr/>
          </p:nvSpPr>
          <p:spPr>
            <a:xfrm rot="2280040">
              <a:off x="2490066" y="4935227"/>
              <a:ext cx="401378" cy="45719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cxnSp>
        <p:nvCxnSpPr>
          <p:cNvPr id="253" name="Rett linje 252"/>
          <p:cNvCxnSpPr/>
          <p:nvPr/>
        </p:nvCxnSpPr>
        <p:spPr>
          <a:xfrm>
            <a:off x="2136894" y="1185458"/>
            <a:ext cx="71627" cy="28323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Rett linje 255"/>
          <p:cNvCxnSpPr/>
          <p:nvPr/>
        </p:nvCxnSpPr>
        <p:spPr>
          <a:xfrm>
            <a:off x="2076690" y="944177"/>
            <a:ext cx="50679" cy="19365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Rett linje 258"/>
          <p:cNvCxnSpPr/>
          <p:nvPr/>
        </p:nvCxnSpPr>
        <p:spPr>
          <a:xfrm flipH="1">
            <a:off x="2065938" y="1124611"/>
            <a:ext cx="144016" cy="14401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Rett linje 262"/>
          <p:cNvCxnSpPr/>
          <p:nvPr/>
        </p:nvCxnSpPr>
        <p:spPr>
          <a:xfrm flipH="1">
            <a:off x="2061716" y="1054411"/>
            <a:ext cx="144016" cy="14401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Rett linje 275"/>
          <p:cNvCxnSpPr/>
          <p:nvPr/>
        </p:nvCxnSpPr>
        <p:spPr>
          <a:xfrm flipH="1" flipV="1">
            <a:off x="1755894" y="1826014"/>
            <a:ext cx="111920" cy="2857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1" name="Rett linje 280"/>
          <p:cNvCxnSpPr/>
          <p:nvPr/>
        </p:nvCxnSpPr>
        <p:spPr>
          <a:xfrm flipH="1">
            <a:off x="1589569" y="1741013"/>
            <a:ext cx="181039" cy="14630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Rett linje 286"/>
          <p:cNvCxnSpPr/>
          <p:nvPr/>
        </p:nvCxnSpPr>
        <p:spPr>
          <a:xfrm flipH="1">
            <a:off x="1672425" y="1739988"/>
            <a:ext cx="181039" cy="14630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Rett linje 140"/>
          <p:cNvCxnSpPr/>
          <p:nvPr/>
        </p:nvCxnSpPr>
        <p:spPr>
          <a:xfrm flipV="1">
            <a:off x="1977350" y="1992897"/>
            <a:ext cx="261938" cy="9526"/>
          </a:xfrm>
          <a:prstGeom prst="line">
            <a:avLst/>
          </a:prstGeom>
          <a:ln w="19050">
            <a:solidFill>
              <a:schemeClr val="tx1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Rett linje 293"/>
          <p:cNvCxnSpPr/>
          <p:nvPr/>
        </p:nvCxnSpPr>
        <p:spPr>
          <a:xfrm flipH="1" flipV="1">
            <a:off x="2093620" y="1919615"/>
            <a:ext cx="188530" cy="44512"/>
          </a:xfrm>
          <a:prstGeom prst="line">
            <a:avLst/>
          </a:prstGeom>
          <a:ln w="19050">
            <a:solidFill>
              <a:schemeClr val="tx1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Rett linje 297"/>
          <p:cNvCxnSpPr/>
          <p:nvPr/>
        </p:nvCxnSpPr>
        <p:spPr>
          <a:xfrm flipV="1">
            <a:off x="1470144" y="2006915"/>
            <a:ext cx="289868" cy="9599"/>
          </a:xfrm>
          <a:prstGeom prst="line">
            <a:avLst/>
          </a:prstGeom>
          <a:ln w="1905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2" name="Rett linje 301"/>
          <p:cNvCxnSpPr/>
          <p:nvPr/>
        </p:nvCxnSpPr>
        <p:spPr>
          <a:xfrm flipV="1">
            <a:off x="917694" y="2018896"/>
            <a:ext cx="488156" cy="19050"/>
          </a:xfrm>
          <a:prstGeom prst="line">
            <a:avLst/>
          </a:prstGeom>
          <a:ln w="1905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3" name="Rett linje 302"/>
          <p:cNvCxnSpPr/>
          <p:nvPr/>
        </p:nvCxnSpPr>
        <p:spPr>
          <a:xfrm flipH="1">
            <a:off x="1360606" y="1932582"/>
            <a:ext cx="104179" cy="17185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5" name="Rett linje 304"/>
          <p:cNvCxnSpPr/>
          <p:nvPr/>
        </p:nvCxnSpPr>
        <p:spPr>
          <a:xfrm flipH="1">
            <a:off x="1421858" y="1930145"/>
            <a:ext cx="104179" cy="17185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5" name="TekstSylinder 314"/>
          <p:cNvSpPr txBox="1"/>
          <p:nvPr/>
        </p:nvSpPr>
        <p:spPr>
          <a:xfrm>
            <a:off x="740782" y="1788233"/>
            <a:ext cx="360040" cy="153888"/>
          </a:xfrm>
          <a:prstGeom prst="rect">
            <a:avLst/>
          </a:prstGeom>
          <a:noFill/>
          <a:ln>
            <a:noFill/>
          </a:ln>
        </p:spPr>
        <p:txBody>
          <a:bodyPr wrap="square" lIns="36000" tIns="0" rIns="36000" bIns="0" rtlCol="0">
            <a:spAutoFit/>
          </a:bodyPr>
          <a:lstStyle/>
          <a:p>
            <a:r>
              <a:rPr lang="nb-NO" sz="1000" b="1" u="sng" dirty="0" smtClean="0">
                <a:latin typeface="Arial" pitchFamily="34" charset="0"/>
                <a:cs typeface="Arial" pitchFamily="34" charset="0"/>
              </a:rPr>
              <a:t>6000</a:t>
            </a:r>
            <a:endParaRPr lang="nb-NO" sz="1000" b="1" u="sng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16" name="TekstSylinder 315"/>
          <p:cNvSpPr txBox="1"/>
          <p:nvPr/>
        </p:nvSpPr>
        <p:spPr>
          <a:xfrm>
            <a:off x="889872" y="1342895"/>
            <a:ext cx="360040" cy="153888"/>
          </a:xfrm>
          <a:prstGeom prst="rect">
            <a:avLst/>
          </a:prstGeom>
          <a:noFill/>
          <a:ln>
            <a:noFill/>
          </a:ln>
        </p:spPr>
        <p:txBody>
          <a:bodyPr wrap="square" lIns="36000" tIns="0" rIns="36000" bIns="0" rtlCol="0">
            <a:spAutoFit/>
          </a:bodyPr>
          <a:lstStyle/>
          <a:p>
            <a:r>
              <a:rPr lang="nb-NO" sz="1000" b="1" u="sng" dirty="0" smtClean="0">
                <a:latin typeface="Arial" pitchFamily="34" charset="0"/>
                <a:cs typeface="Arial" pitchFamily="34" charset="0"/>
              </a:rPr>
              <a:t>6000</a:t>
            </a:r>
            <a:endParaRPr lang="nb-NO" sz="1000" b="1" u="sng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319" name="Rett pil 318"/>
          <p:cNvCxnSpPr/>
          <p:nvPr/>
        </p:nvCxnSpPr>
        <p:spPr>
          <a:xfrm>
            <a:off x="3802330" y="3087035"/>
            <a:ext cx="209275" cy="169977"/>
          </a:xfrm>
          <a:prstGeom prst="straightConnector1">
            <a:avLst/>
          </a:prstGeom>
          <a:ln w="1905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4" name="Rett linje 323"/>
          <p:cNvCxnSpPr/>
          <p:nvPr/>
        </p:nvCxnSpPr>
        <p:spPr>
          <a:xfrm flipV="1">
            <a:off x="3972567" y="3198972"/>
            <a:ext cx="101853" cy="10947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2" name="Rett linje 331"/>
          <p:cNvCxnSpPr/>
          <p:nvPr/>
        </p:nvCxnSpPr>
        <p:spPr>
          <a:xfrm flipH="1">
            <a:off x="4658638" y="2932725"/>
            <a:ext cx="242593" cy="1529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5" name="Rett linje 334"/>
          <p:cNvCxnSpPr/>
          <p:nvPr/>
        </p:nvCxnSpPr>
        <p:spPr>
          <a:xfrm flipH="1">
            <a:off x="4961056" y="2742498"/>
            <a:ext cx="251028" cy="15507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8" name="Rett linje 337"/>
          <p:cNvCxnSpPr/>
          <p:nvPr/>
        </p:nvCxnSpPr>
        <p:spPr>
          <a:xfrm flipH="1">
            <a:off x="5208260" y="2589329"/>
            <a:ext cx="251028" cy="15507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0" name="Rett linje 339"/>
          <p:cNvCxnSpPr/>
          <p:nvPr/>
        </p:nvCxnSpPr>
        <p:spPr>
          <a:xfrm flipH="1">
            <a:off x="5517823" y="2398829"/>
            <a:ext cx="251028" cy="15507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1" name="Rett linje 340"/>
          <p:cNvCxnSpPr/>
          <p:nvPr/>
        </p:nvCxnSpPr>
        <p:spPr>
          <a:xfrm>
            <a:off x="5456738" y="2489542"/>
            <a:ext cx="0" cy="21602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2" name="Rett linje 341"/>
          <p:cNvCxnSpPr/>
          <p:nvPr/>
        </p:nvCxnSpPr>
        <p:spPr>
          <a:xfrm>
            <a:off x="5518003" y="2446106"/>
            <a:ext cx="0" cy="21602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9" name="Rett linje 368"/>
          <p:cNvCxnSpPr/>
          <p:nvPr/>
        </p:nvCxnSpPr>
        <p:spPr>
          <a:xfrm>
            <a:off x="5729030" y="2339910"/>
            <a:ext cx="73402" cy="12408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0" name="TekstSylinder 369"/>
          <p:cNvSpPr txBox="1"/>
          <p:nvPr/>
        </p:nvSpPr>
        <p:spPr>
          <a:xfrm>
            <a:off x="3946346" y="3015027"/>
            <a:ext cx="360040" cy="153888"/>
          </a:xfrm>
          <a:prstGeom prst="rect">
            <a:avLst/>
          </a:prstGeom>
          <a:noFill/>
          <a:ln>
            <a:noFill/>
          </a:ln>
        </p:spPr>
        <p:txBody>
          <a:bodyPr wrap="square" lIns="36000" tIns="0" rIns="36000" bIns="0" rtlCol="0">
            <a:spAutoFit/>
          </a:bodyPr>
          <a:lstStyle/>
          <a:p>
            <a:r>
              <a:rPr lang="nb-NO" sz="1000" b="1" u="sng" dirty="0" smtClean="0">
                <a:latin typeface="Arial" pitchFamily="34" charset="0"/>
                <a:cs typeface="Arial" pitchFamily="34" charset="0"/>
              </a:rPr>
              <a:t>2000</a:t>
            </a:r>
            <a:endParaRPr lang="nb-NO" sz="1000" b="1" u="sng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371" name="Rett linje 370"/>
          <p:cNvCxnSpPr/>
          <p:nvPr/>
        </p:nvCxnSpPr>
        <p:spPr>
          <a:xfrm flipV="1">
            <a:off x="3980780" y="3026281"/>
            <a:ext cx="278691" cy="35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7" name="Rett linje 376"/>
          <p:cNvCxnSpPr/>
          <p:nvPr/>
        </p:nvCxnSpPr>
        <p:spPr>
          <a:xfrm flipH="1" flipV="1">
            <a:off x="4718605" y="3363266"/>
            <a:ext cx="408744" cy="4100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0" name="Rett linje 379"/>
          <p:cNvCxnSpPr/>
          <p:nvPr/>
        </p:nvCxnSpPr>
        <p:spPr>
          <a:xfrm flipH="1" flipV="1">
            <a:off x="5209358" y="3416572"/>
            <a:ext cx="397743" cy="4510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1" name="TekstSylinder 380"/>
          <p:cNvSpPr txBox="1"/>
          <p:nvPr/>
        </p:nvSpPr>
        <p:spPr>
          <a:xfrm rot="330570">
            <a:off x="4422714" y="3231091"/>
            <a:ext cx="334441" cy="246221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r>
              <a:rPr lang="nb-NO" sz="1000" dirty="0" smtClean="0">
                <a:latin typeface="Arial" pitchFamily="34" charset="0"/>
                <a:cs typeface="Arial" pitchFamily="34" charset="0"/>
              </a:rPr>
              <a:t>096˚</a:t>
            </a:r>
            <a:endParaRPr lang="nb-NO" sz="10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383" name="Rett linje 382"/>
          <p:cNvCxnSpPr/>
          <p:nvPr/>
        </p:nvCxnSpPr>
        <p:spPr>
          <a:xfrm flipH="1">
            <a:off x="5059440" y="3306361"/>
            <a:ext cx="120885" cy="20092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5" name="Rett linje 384"/>
          <p:cNvCxnSpPr/>
          <p:nvPr/>
        </p:nvCxnSpPr>
        <p:spPr>
          <a:xfrm flipH="1">
            <a:off x="5142105" y="3311259"/>
            <a:ext cx="120885" cy="20092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8" name="Rett linje 387"/>
          <p:cNvCxnSpPr/>
          <p:nvPr/>
        </p:nvCxnSpPr>
        <p:spPr>
          <a:xfrm flipH="1">
            <a:off x="5594796" y="3400169"/>
            <a:ext cx="16402" cy="13121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2" name="Rektangel 391"/>
          <p:cNvSpPr/>
          <p:nvPr/>
        </p:nvSpPr>
        <p:spPr>
          <a:xfrm rot="286800">
            <a:off x="5664656" y="3433157"/>
            <a:ext cx="144016" cy="7200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93" name="TekstSylinder 392"/>
          <p:cNvSpPr txBox="1"/>
          <p:nvPr/>
        </p:nvSpPr>
        <p:spPr>
          <a:xfrm>
            <a:off x="5448666" y="3239935"/>
            <a:ext cx="458295" cy="153888"/>
          </a:xfrm>
          <a:prstGeom prst="rect">
            <a:avLst/>
          </a:prstGeom>
          <a:noFill/>
          <a:ln>
            <a:noFill/>
          </a:ln>
        </p:spPr>
        <p:txBody>
          <a:bodyPr wrap="square" lIns="36000" tIns="0" rIns="36000" bIns="0" rtlCol="0">
            <a:spAutoFit/>
          </a:bodyPr>
          <a:lstStyle/>
          <a:p>
            <a:r>
              <a:rPr lang="nb-NO" sz="1000" b="1" u="sng" dirty="0" smtClean="0">
                <a:latin typeface="Arial" pitchFamily="34" charset="0"/>
                <a:cs typeface="Arial" pitchFamily="34" charset="0"/>
              </a:rPr>
              <a:t>6000</a:t>
            </a:r>
            <a:endParaRPr lang="nb-NO" sz="1000" b="1" u="sng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94" name="TekstSylinder 393"/>
          <p:cNvSpPr txBox="1"/>
          <p:nvPr/>
        </p:nvSpPr>
        <p:spPr>
          <a:xfrm>
            <a:off x="5003658" y="2517379"/>
            <a:ext cx="458295" cy="153888"/>
          </a:xfrm>
          <a:prstGeom prst="rect">
            <a:avLst/>
          </a:prstGeom>
          <a:noFill/>
          <a:ln>
            <a:noFill/>
          </a:ln>
        </p:spPr>
        <p:txBody>
          <a:bodyPr wrap="square" lIns="36000" tIns="0" rIns="36000" bIns="0" rtlCol="0">
            <a:spAutoFit/>
          </a:bodyPr>
          <a:lstStyle/>
          <a:p>
            <a:r>
              <a:rPr lang="nb-NO" sz="1000" b="1" u="sng" dirty="0" smtClean="0">
                <a:latin typeface="Arial" pitchFamily="34" charset="0"/>
                <a:cs typeface="Arial" pitchFamily="34" charset="0"/>
              </a:rPr>
              <a:t>6000</a:t>
            </a:r>
            <a:endParaRPr lang="nb-NO" sz="1000" b="1" u="sng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95" name="TekstSylinder 394"/>
          <p:cNvSpPr txBox="1"/>
          <p:nvPr/>
        </p:nvSpPr>
        <p:spPr>
          <a:xfrm>
            <a:off x="5556914" y="2177839"/>
            <a:ext cx="458295" cy="153888"/>
          </a:xfrm>
          <a:prstGeom prst="rect">
            <a:avLst/>
          </a:prstGeom>
          <a:noFill/>
          <a:ln>
            <a:noFill/>
          </a:ln>
        </p:spPr>
        <p:txBody>
          <a:bodyPr wrap="square" lIns="36000" tIns="0" rIns="36000" bIns="0" rtlCol="0">
            <a:spAutoFit/>
          </a:bodyPr>
          <a:lstStyle/>
          <a:p>
            <a:r>
              <a:rPr lang="nb-NO" sz="1000" b="1" u="sng" dirty="0" smtClean="0">
                <a:latin typeface="Arial" pitchFamily="34" charset="0"/>
                <a:cs typeface="Arial" pitchFamily="34" charset="0"/>
              </a:rPr>
              <a:t>6000</a:t>
            </a:r>
            <a:endParaRPr lang="nb-NO" sz="1000" b="1" u="sng" dirty="0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3" name="Gruppe 397"/>
          <p:cNvGrpSpPr/>
          <p:nvPr/>
        </p:nvGrpSpPr>
        <p:grpSpPr>
          <a:xfrm>
            <a:off x="2434178" y="1776027"/>
            <a:ext cx="360040" cy="153888"/>
            <a:chOff x="2780928" y="2771800"/>
            <a:chExt cx="360040" cy="153888"/>
          </a:xfrm>
        </p:grpSpPr>
        <p:sp>
          <p:nvSpPr>
            <p:cNvPr id="396" name="TekstSylinder 395"/>
            <p:cNvSpPr txBox="1"/>
            <p:nvPr/>
          </p:nvSpPr>
          <p:spPr>
            <a:xfrm>
              <a:off x="2780928" y="2771800"/>
              <a:ext cx="360040" cy="15388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36000" tIns="0" rIns="36000" bIns="0" rtlCol="0">
              <a:spAutoFit/>
            </a:bodyPr>
            <a:lstStyle/>
            <a:p>
              <a:r>
                <a:rPr lang="nb-NO" sz="1000" b="1" u="sng" dirty="0" smtClean="0">
                  <a:latin typeface="Arial" pitchFamily="34" charset="0"/>
                  <a:cs typeface="Arial" pitchFamily="34" charset="0"/>
                </a:rPr>
                <a:t>2000</a:t>
              </a:r>
              <a:endParaRPr lang="nb-NO" sz="1000" b="1" u="sng" dirty="0"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397" name="Rett linje 396"/>
            <p:cNvCxnSpPr/>
            <p:nvPr/>
          </p:nvCxnSpPr>
          <p:spPr>
            <a:xfrm flipV="1">
              <a:off x="2815362" y="2783054"/>
              <a:ext cx="278691" cy="35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9" name="TekstSylinder 398"/>
          <p:cNvSpPr txBox="1"/>
          <p:nvPr/>
        </p:nvSpPr>
        <p:spPr>
          <a:xfrm>
            <a:off x="0" y="4211960"/>
            <a:ext cx="278092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b="1" u="sng" dirty="0" smtClean="0">
                <a:latin typeface="Arial Black" pitchFamily="34" charset="0"/>
                <a:cs typeface="Arial" pitchFamily="34" charset="0"/>
              </a:rPr>
              <a:t>RWY 31R (MANSA-1)</a:t>
            </a:r>
          </a:p>
          <a:p>
            <a:r>
              <a:rPr lang="nb-NO" sz="1200" dirty="0" smtClean="0">
                <a:latin typeface="Arial" pitchFamily="34" charset="0"/>
                <a:cs typeface="Arial" pitchFamily="34" charset="0"/>
              </a:rPr>
              <a:t>Fly 308˚ to 1500’ by 6nm, </a:t>
            </a:r>
            <a:r>
              <a:rPr lang="nb-NO" sz="1200" dirty="0" err="1" smtClean="0">
                <a:latin typeface="Arial" pitchFamily="34" charset="0"/>
                <a:cs typeface="Arial" pitchFamily="34" charset="0"/>
              </a:rPr>
              <a:t>then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nb-NO" sz="1200" dirty="0" err="1" smtClean="0">
                <a:latin typeface="Arial" pitchFamily="34" charset="0"/>
                <a:cs typeface="Arial" pitchFamily="34" charset="0"/>
              </a:rPr>
              <a:t>climb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 336˚ to be at or </a:t>
            </a:r>
            <a:r>
              <a:rPr lang="nb-NO" sz="1200" dirty="0" err="1" smtClean="0">
                <a:latin typeface="Arial" pitchFamily="34" charset="0"/>
                <a:cs typeface="Arial" pitchFamily="34" charset="0"/>
              </a:rPr>
              <a:t>above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 6000’ at 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       </a:t>
            </a:r>
            <a:r>
              <a:rPr lang="nb-NO" sz="1200" b="1" dirty="0" smtClean="0">
                <a:latin typeface="Arial" pitchFamily="34" charset="0"/>
                <a:cs typeface="Arial" pitchFamily="34" charset="0"/>
              </a:rPr>
              <a:t>AL GURM.</a:t>
            </a:r>
            <a:endParaRPr lang="nb-NO" sz="1200" b="1" dirty="0" smtClean="0">
              <a:latin typeface="Arial" pitchFamily="34" charset="0"/>
              <a:cs typeface="Arial" pitchFamily="34" charset="0"/>
            </a:endParaRPr>
          </a:p>
          <a:p>
            <a:endParaRPr lang="nb-NO" dirty="0" smtClean="0">
              <a:latin typeface="Arial" pitchFamily="34" charset="0"/>
              <a:cs typeface="Arial" pitchFamily="34" charset="0"/>
            </a:endParaRPr>
          </a:p>
          <a:p>
            <a:endParaRPr lang="nb-NO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6" name="TekstSylinder 85"/>
          <p:cNvSpPr txBox="1"/>
          <p:nvPr/>
        </p:nvSpPr>
        <p:spPr>
          <a:xfrm>
            <a:off x="0" y="5724128"/>
            <a:ext cx="278092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b="1" u="sng" dirty="0" smtClean="0">
                <a:latin typeface="Arial Black" pitchFamily="34" charset="0"/>
                <a:cs typeface="Arial" pitchFamily="34" charset="0"/>
              </a:rPr>
              <a:t>RWY 31R (MANSA-2)</a:t>
            </a:r>
          </a:p>
          <a:p>
            <a:r>
              <a:rPr lang="nb-NO" sz="1200" dirty="0" smtClean="0">
                <a:latin typeface="Arial" pitchFamily="34" charset="0"/>
                <a:cs typeface="Arial" pitchFamily="34" charset="0"/>
              </a:rPr>
              <a:t>Fly 308˚ to 1500’ by 6nm, </a:t>
            </a:r>
            <a:r>
              <a:rPr lang="nb-NO" sz="1200" dirty="0" err="1" smtClean="0">
                <a:latin typeface="Arial" pitchFamily="34" charset="0"/>
                <a:cs typeface="Arial" pitchFamily="34" charset="0"/>
              </a:rPr>
              <a:t>then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nb-NO" sz="1200" dirty="0" err="1" smtClean="0">
                <a:latin typeface="Arial" pitchFamily="34" charset="0"/>
                <a:cs typeface="Arial" pitchFamily="34" charset="0"/>
              </a:rPr>
              <a:t>climb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 286˚ to be at or </a:t>
            </a:r>
            <a:r>
              <a:rPr lang="nb-NO" sz="1200" dirty="0" err="1" smtClean="0">
                <a:latin typeface="Arial" pitchFamily="34" charset="0"/>
                <a:cs typeface="Arial" pitchFamily="34" charset="0"/>
              </a:rPr>
              <a:t>above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 6000’ at </a:t>
            </a:r>
            <a:r>
              <a:rPr lang="nb-NO" sz="1200" b="1" dirty="0" smtClean="0">
                <a:latin typeface="Arial" pitchFamily="34" charset="0"/>
                <a:cs typeface="Arial" pitchFamily="34" charset="0"/>
              </a:rPr>
              <a:t>EYEBALL</a:t>
            </a:r>
            <a:endParaRPr lang="nb-NO" sz="1200" b="1" dirty="0" smtClean="0">
              <a:latin typeface="Arial" pitchFamily="34" charset="0"/>
              <a:cs typeface="Arial" pitchFamily="34" charset="0"/>
            </a:endParaRPr>
          </a:p>
          <a:p>
            <a:endParaRPr lang="nb-NO" dirty="0" smtClean="0">
              <a:latin typeface="Arial" pitchFamily="34" charset="0"/>
              <a:cs typeface="Arial" pitchFamily="34" charset="0"/>
            </a:endParaRPr>
          </a:p>
          <a:p>
            <a:endParaRPr lang="nb-NO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7" name="TekstSylinder 86"/>
          <p:cNvSpPr txBox="1"/>
          <p:nvPr/>
        </p:nvSpPr>
        <p:spPr>
          <a:xfrm>
            <a:off x="0" y="7020272"/>
            <a:ext cx="2780928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b="1" u="sng" dirty="0" smtClean="0">
                <a:latin typeface="Arial Black" pitchFamily="34" charset="0"/>
                <a:cs typeface="Arial" pitchFamily="34" charset="0"/>
              </a:rPr>
              <a:t>RWY 31R (MANSA-3)</a:t>
            </a:r>
          </a:p>
          <a:p>
            <a:r>
              <a:rPr lang="nb-NO" sz="1200" dirty="0" smtClean="0">
                <a:latin typeface="Arial" pitchFamily="34" charset="0"/>
                <a:cs typeface="Arial" pitchFamily="34" charset="0"/>
              </a:rPr>
              <a:t>Fly 308˚ to 1500’ by 6nm, </a:t>
            </a:r>
            <a:r>
              <a:rPr lang="nb-NO" sz="1200" dirty="0" err="1" smtClean="0">
                <a:latin typeface="Arial" pitchFamily="34" charset="0"/>
                <a:cs typeface="Arial" pitchFamily="34" charset="0"/>
              </a:rPr>
              <a:t>then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nb-NO" sz="1200" dirty="0" err="1" smtClean="0">
                <a:latin typeface="Arial" pitchFamily="34" charset="0"/>
                <a:cs typeface="Arial" pitchFamily="34" charset="0"/>
              </a:rPr>
              <a:t>climb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 268˚ to be at or </a:t>
            </a:r>
            <a:r>
              <a:rPr lang="nb-NO" sz="1200" dirty="0" err="1" smtClean="0">
                <a:latin typeface="Arial" pitchFamily="34" charset="0"/>
                <a:cs typeface="Arial" pitchFamily="34" charset="0"/>
              </a:rPr>
              <a:t>above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 6000’ at </a:t>
            </a:r>
            <a:r>
              <a:rPr lang="nb-NO" sz="1200" b="1" dirty="0" smtClean="0">
                <a:latin typeface="Arial" pitchFamily="34" charset="0"/>
                <a:cs typeface="Arial" pitchFamily="34" charset="0"/>
              </a:rPr>
              <a:t>HEXX.</a:t>
            </a:r>
            <a:endParaRPr lang="nb-NO" sz="1200" b="1" dirty="0" smtClean="0">
              <a:latin typeface="Arial" pitchFamily="34" charset="0"/>
              <a:cs typeface="Arial" pitchFamily="34" charset="0"/>
            </a:endParaRPr>
          </a:p>
          <a:p>
            <a:endParaRPr lang="nb-NO" dirty="0" smtClean="0">
              <a:latin typeface="Arial" pitchFamily="34" charset="0"/>
              <a:cs typeface="Arial" pitchFamily="34" charset="0"/>
            </a:endParaRPr>
          </a:p>
          <a:p>
            <a:endParaRPr lang="nb-NO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8" name="TekstSylinder 87"/>
          <p:cNvSpPr txBox="1"/>
          <p:nvPr/>
        </p:nvSpPr>
        <p:spPr>
          <a:xfrm>
            <a:off x="4077072" y="4242403"/>
            <a:ext cx="278092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b="1" u="sng" dirty="0" smtClean="0">
                <a:latin typeface="Arial Black" pitchFamily="34" charset="0"/>
                <a:cs typeface="Arial" pitchFamily="34" charset="0"/>
              </a:rPr>
              <a:t>RWY 13L (LUGAL-1)</a:t>
            </a:r>
          </a:p>
          <a:p>
            <a:r>
              <a:rPr lang="nb-NO" sz="1200" dirty="0" smtClean="0">
                <a:latin typeface="Arial" pitchFamily="34" charset="0"/>
                <a:cs typeface="Arial" pitchFamily="34" charset="0"/>
              </a:rPr>
              <a:t>Fly 128˚ to 1500’ by 6nm, </a:t>
            </a:r>
            <a:r>
              <a:rPr lang="nb-NO" sz="1200" dirty="0" err="1" smtClean="0">
                <a:latin typeface="Arial" pitchFamily="34" charset="0"/>
                <a:cs typeface="Arial" pitchFamily="34" charset="0"/>
              </a:rPr>
              <a:t>then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nb-NO" sz="1200" dirty="0" err="1" smtClean="0">
                <a:latin typeface="Arial" pitchFamily="34" charset="0"/>
                <a:cs typeface="Arial" pitchFamily="34" charset="0"/>
              </a:rPr>
              <a:t>climb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 058˚ to be at or </a:t>
            </a:r>
            <a:r>
              <a:rPr lang="nb-NO" sz="1200" dirty="0" err="1" smtClean="0">
                <a:latin typeface="Arial" pitchFamily="34" charset="0"/>
                <a:cs typeface="Arial" pitchFamily="34" charset="0"/>
              </a:rPr>
              <a:t>above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 6000’ at </a:t>
            </a:r>
            <a:r>
              <a:rPr lang="nb-NO" sz="1200" b="1" dirty="0" smtClean="0">
                <a:latin typeface="Arial" pitchFamily="34" charset="0"/>
                <a:cs typeface="Arial" pitchFamily="34" charset="0"/>
              </a:rPr>
              <a:t>LAKE. </a:t>
            </a:r>
            <a:r>
              <a:rPr lang="nb-NO" sz="1200" dirty="0" err="1" smtClean="0">
                <a:latin typeface="Arial" pitchFamily="34" charset="0"/>
                <a:cs typeface="Arial" pitchFamily="34" charset="0"/>
              </a:rPr>
              <a:t>Continue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nb-NO" sz="1200" dirty="0" err="1" smtClean="0">
                <a:latin typeface="Arial" pitchFamily="34" charset="0"/>
                <a:cs typeface="Arial" pitchFamily="34" charset="0"/>
              </a:rPr>
              <a:t>own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nb-NO" sz="1200" dirty="0" err="1" smtClean="0">
                <a:latin typeface="Arial" pitchFamily="34" charset="0"/>
                <a:cs typeface="Arial" pitchFamily="34" charset="0"/>
              </a:rPr>
              <a:t>navigation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 from </a:t>
            </a:r>
            <a:r>
              <a:rPr lang="nb-NO" sz="1200" b="1" dirty="0" smtClean="0">
                <a:latin typeface="Arial" pitchFamily="34" charset="0"/>
                <a:cs typeface="Arial" pitchFamily="34" charset="0"/>
              </a:rPr>
              <a:t>LAKE.</a:t>
            </a:r>
            <a:endParaRPr lang="nb-NO" sz="1200" b="1" dirty="0" smtClean="0">
              <a:latin typeface="Arial" pitchFamily="34" charset="0"/>
              <a:cs typeface="Arial" pitchFamily="34" charset="0"/>
            </a:endParaRPr>
          </a:p>
          <a:p>
            <a:endParaRPr lang="nb-NO" dirty="0" smtClean="0">
              <a:latin typeface="Arial" pitchFamily="34" charset="0"/>
              <a:cs typeface="Arial" pitchFamily="34" charset="0"/>
            </a:endParaRPr>
          </a:p>
          <a:p>
            <a:endParaRPr lang="nb-NO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9" name="TekstSylinder 88"/>
          <p:cNvSpPr txBox="1"/>
          <p:nvPr/>
        </p:nvSpPr>
        <p:spPr>
          <a:xfrm>
            <a:off x="4077072" y="7020272"/>
            <a:ext cx="278092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b="1" u="sng" dirty="0" smtClean="0">
                <a:latin typeface="Arial Black" pitchFamily="34" charset="0"/>
                <a:cs typeface="Arial" pitchFamily="34" charset="0"/>
              </a:rPr>
              <a:t>RWY 13L (LUGAL-3)</a:t>
            </a:r>
          </a:p>
          <a:p>
            <a:r>
              <a:rPr lang="nb-NO" sz="1200" dirty="0" smtClean="0">
                <a:latin typeface="Arial" pitchFamily="34" charset="0"/>
                <a:cs typeface="Arial" pitchFamily="34" charset="0"/>
              </a:rPr>
              <a:t>Fly 128˚ to 1500’ by 6nm, </a:t>
            </a:r>
            <a:r>
              <a:rPr lang="nb-NO" sz="1200" dirty="0" err="1" smtClean="0">
                <a:latin typeface="Arial" pitchFamily="34" charset="0"/>
                <a:cs typeface="Arial" pitchFamily="34" charset="0"/>
              </a:rPr>
              <a:t>then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nb-NO" sz="1200" dirty="0" err="1" smtClean="0">
                <a:latin typeface="Arial" pitchFamily="34" charset="0"/>
                <a:cs typeface="Arial" pitchFamily="34" charset="0"/>
              </a:rPr>
              <a:t>climb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 096˚ to be at or </a:t>
            </a:r>
            <a:r>
              <a:rPr lang="nb-NO" sz="1200" dirty="0" err="1" smtClean="0">
                <a:latin typeface="Arial" pitchFamily="34" charset="0"/>
                <a:cs typeface="Arial" pitchFamily="34" charset="0"/>
              </a:rPr>
              <a:t>above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 6000’ at </a:t>
            </a:r>
            <a:r>
              <a:rPr lang="nb-NO" sz="1200" b="1" dirty="0" smtClean="0">
                <a:latin typeface="Arial" pitchFamily="34" charset="0"/>
                <a:cs typeface="Arial" pitchFamily="34" charset="0"/>
              </a:rPr>
              <a:t>VILLAGE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.</a:t>
            </a:r>
            <a:endParaRPr lang="nb-NO" sz="1200" dirty="0" smtClean="0">
              <a:latin typeface="Arial" pitchFamily="34" charset="0"/>
              <a:cs typeface="Arial" pitchFamily="34" charset="0"/>
            </a:endParaRPr>
          </a:p>
          <a:p>
            <a:endParaRPr lang="nb-NO" dirty="0" smtClean="0">
              <a:latin typeface="Arial" pitchFamily="34" charset="0"/>
              <a:cs typeface="Arial" pitchFamily="34" charset="0"/>
            </a:endParaRPr>
          </a:p>
          <a:p>
            <a:endParaRPr lang="nb-NO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90" name="TekstSylinder 89"/>
          <p:cNvSpPr txBox="1"/>
          <p:nvPr/>
        </p:nvSpPr>
        <p:spPr>
          <a:xfrm>
            <a:off x="4077072" y="5732174"/>
            <a:ext cx="2780928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b="1" u="sng" dirty="0" smtClean="0">
                <a:latin typeface="Arial Black" pitchFamily="34" charset="0"/>
                <a:cs typeface="Arial" pitchFamily="34" charset="0"/>
              </a:rPr>
              <a:t>RWY 13L (LUGAL-2)</a:t>
            </a:r>
          </a:p>
          <a:p>
            <a:r>
              <a:rPr lang="nb-NO" sz="1200" dirty="0" smtClean="0">
                <a:latin typeface="Arial" pitchFamily="34" charset="0"/>
                <a:cs typeface="Arial" pitchFamily="34" charset="0"/>
              </a:rPr>
              <a:t>Fly 128˚ to 1500’ by 6nm, </a:t>
            </a:r>
            <a:r>
              <a:rPr lang="nb-NO" sz="1200" dirty="0" err="1" smtClean="0">
                <a:latin typeface="Arial" pitchFamily="34" charset="0"/>
                <a:cs typeface="Arial" pitchFamily="34" charset="0"/>
              </a:rPr>
              <a:t>then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nb-NO" sz="1200" dirty="0" err="1" smtClean="0">
                <a:latin typeface="Arial" pitchFamily="34" charset="0"/>
                <a:cs typeface="Arial" pitchFamily="34" charset="0"/>
              </a:rPr>
              <a:t>climb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058˚ 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to be at or </a:t>
            </a:r>
            <a:r>
              <a:rPr lang="nb-NO" sz="1200" dirty="0" err="1" smtClean="0">
                <a:latin typeface="Arial" pitchFamily="34" charset="0"/>
                <a:cs typeface="Arial" pitchFamily="34" charset="0"/>
              </a:rPr>
              <a:t>above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 6000’ at </a:t>
            </a:r>
            <a:r>
              <a:rPr lang="nb-NO" sz="1200" b="1" dirty="0" smtClean="0">
                <a:latin typeface="Arial" pitchFamily="34" charset="0"/>
                <a:cs typeface="Arial" pitchFamily="34" charset="0"/>
              </a:rPr>
              <a:t>LAKE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. </a:t>
            </a:r>
            <a:r>
              <a:rPr lang="nb-NO" sz="1200" dirty="0" err="1" smtClean="0">
                <a:latin typeface="Arial" pitchFamily="34" charset="0"/>
                <a:cs typeface="Arial" pitchFamily="34" charset="0"/>
              </a:rPr>
              <a:t>Continue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 at or </a:t>
            </a:r>
            <a:r>
              <a:rPr lang="nb-NO" sz="1200" dirty="0" err="1" smtClean="0">
                <a:latin typeface="Arial" pitchFamily="34" charset="0"/>
                <a:cs typeface="Arial" pitchFamily="34" charset="0"/>
              </a:rPr>
              <a:t>above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 6000’ to</a:t>
            </a:r>
            <a:r>
              <a:rPr lang="nb-NO" sz="1200" b="1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nb-NO" sz="1200" b="1" dirty="0" smtClean="0">
                <a:latin typeface="Arial" pitchFamily="34" charset="0"/>
                <a:cs typeface="Arial" pitchFamily="34" charset="0"/>
              </a:rPr>
              <a:t>          X-JUNCTION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.</a:t>
            </a:r>
            <a:endParaRPr lang="nb-NO" sz="1200" dirty="0" smtClean="0">
              <a:latin typeface="Arial" pitchFamily="34" charset="0"/>
              <a:cs typeface="Arial" pitchFamily="34" charset="0"/>
            </a:endParaRPr>
          </a:p>
          <a:p>
            <a:endParaRPr lang="nb-NO" dirty="0" smtClean="0">
              <a:latin typeface="Arial" pitchFamily="34" charset="0"/>
              <a:cs typeface="Arial" pitchFamily="34" charset="0"/>
            </a:endParaRPr>
          </a:p>
          <a:p>
            <a:endParaRPr lang="nb-NO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Rektangel 390"/>
          <p:cNvSpPr/>
          <p:nvPr/>
        </p:nvSpPr>
        <p:spPr>
          <a:xfrm rot="1051375">
            <a:off x="5539423" y="3406071"/>
            <a:ext cx="144016" cy="7200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217" name="Rett linje 216"/>
          <p:cNvCxnSpPr/>
          <p:nvPr/>
        </p:nvCxnSpPr>
        <p:spPr>
          <a:xfrm flipH="1">
            <a:off x="5683816" y="2279096"/>
            <a:ext cx="135011" cy="235121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5" name="Rett linje 354"/>
          <p:cNvCxnSpPr/>
          <p:nvPr/>
        </p:nvCxnSpPr>
        <p:spPr>
          <a:xfrm flipH="1" flipV="1">
            <a:off x="5621185" y="2310053"/>
            <a:ext cx="252411" cy="207168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0" name="Rett linje 359"/>
          <p:cNvCxnSpPr/>
          <p:nvPr/>
        </p:nvCxnSpPr>
        <p:spPr>
          <a:xfrm flipH="1">
            <a:off x="5706909" y="2286240"/>
            <a:ext cx="135732" cy="240506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1" name="Rett linje 360"/>
          <p:cNvCxnSpPr/>
          <p:nvPr/>
        </p:nvCxnSpPr>
        <p:spPr>
          <a:xfrm flipH="1" flipV="1">
            <a:off x="5635471" y="2283859"/>
            <a:ext cx="261938" cy="219076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Smultring 99"/>
          <p:cNvSpPr/>
          <p:nvPr/>
        </p:nvSpPr>
        <p:spPr>
          <a:xfrm rot="20005243">
            <a:off x="3855208" y="3144770"/>
            <a:ext cx="360040" cy="216024"/>
          </a:xfrm>
          <a:prstGeom prst="donut">
            <a:avLst>
              <a:gd name="adj" fmla="val 40117"/>
            </a:avLst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>
              <a:solidFill>
                <a:schemeClr val="tx1"/>
              </a:solidFill>
            </a:endParaRPr>
          </a:p>
        </p:txBody>
      </p:sp>
      <p:sp>
        <p:nvSpPr>
          <p:cNvPr id="34" name="Rektangel 33"/>
          <p:cNvSpPr/>
          <p:nvPr/>
        </p:nvSpPr>
        <p:spPr>
          <a:xfrm>
            <a:off x="2362170" y="1954573"/>
            <a:ext cx="216024" cy="124350"/>
          </a:xfrm>
          <a:prstGeom prst="rect">
            <a:avLst/>
          </a:prstGeom>
          <a:solidFill>
            <a:schemeClr val="bg1">
              <a:lumMod val="6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0" name="TekstSylinder 9"/>
          <p:cNvSpPr txBox="1"/>
          <p:nvPr/>
        </p:nvSpPr>
        <p:spPr>
          <a:xfrm>
            <a:off x="3082250" y="2150931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>
                <a:latin typeface="Arial" pitchFamily="34" charset="0"/>
                <a:cs typeface="Arial" pitchFamily="34" charset="0"/>
              </a:rPr>
              <a:t>OMAM</a:t>
            </a:r>
            <a:endParaRPr lang="nb-NO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TekstSylinder 10"/>
          <p:cNvSpPr txBox="1"/>
          <p:nvPr/>
        </p:nvSpPr>
        <p:spPr>
          <a:xfrm>
            <a:off x="980728" y="179512"/>
            <a:ext cx="4968552" cy="36933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 smtClean="0">
                <a:latin typeface="Arial Black" pitchFamily="34" charset="0"/>
                <a:cs typeface="Arial" pitchFamily="34" charset="0"/>
              </a:rPr>
              <a:t>AL DAHFRA VFR </a:t>
            </a:r>
            <a:r>
              <a:rPr lang="nb-NO" dirty="0" smtClean="0">
                <a:latin typeface="Arial Black" pitchFamily="34" charset="0"/>
                <a:cs typeface="Arial" pitchFamily="34" charset="0"/>
              </a:rPr>
              <a:t>RECOVERY</a:t>
            </a:r>
            <a:r>
              <a:rPr lang="nb-NO" dirty="0" smtClean="0">
                <a:latin typeface="Arial Black" pitchFamily="34" charset="0"/>
                <a:cs typeface="Arial" pitchFamily="34" charset="0"/>
              </a:rPr>
              <a:t> </a:t>
            </a:r>
            <a:r>
              <a:rPr lang="nb-NO" dirty="0" smtClean="0">
                <a:latin typeface="Arial Black" pitchFamily="34" charset="0"/>
                <a:cs typeface="Arial" pitchFamily="34" charset="0"/>
              </a:rPr>
              <a:t>ROUTES</a:t>
            </a:r>
            <a:endParaRPr lang="nb-NO" dirty="0">
              <a:latin typeface="Arial Black" pitchFamily="34" charset="0"/>
              <a:cs typeface="Arial" pitchFamily="34" charset="0"/>
            </a:endParaRPr>
          </a:p>
        </p:txBody>
      </p:sp>
      <p:sp>
        <p:nvSpPr>
          <p:cNvPr id="35" name="TekstSylinder 34"/>
          <p:cNvSpPr txBox="1"/>
          <p:nvPr/>
        </p:nvSpPr>
        <p:spPr>
          <a:xfrm>
            <a:off x="1844824" y="2091099"/>
            <a:ext cx="783678" cy="24622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nb-NO" sz="1000" dirty="0" smtClean="0">
                <a:solidFill>
                  <a:schemeClr val="bg1">
                    <a:lumMod val="50000"/>
                  </a:schemeClr>
                </a:solidFill>
                <a:latin typeface="Arial Black" pitchFamily="34" charset="0"/>
                <a:cs typeface="Arial" pitchFamily="34" charset="0"/>
              </a:rPr>
              <a:t>HARBOUR</a:t>
            </a:r>
            <a:endParaRPr lang="nb-NO" sz="1000" dirty="0">
              <a:solidFill>
                <a:schemeClr val="bg1">
                  <a:lumMod val="50000"/>
                </a:schemeClr>
              </a:solidFill>
              <a:latin typeface="Arial Black" pitchFamily="34" charset="0"/>
              <a:cs typeface="Arial" pitchFamily="34" charset="0"/>
            </a:endParaRPr>
          </a:p>
        </p:txBody>
      </p:sp>
      <p:sp>
        <p:nvSpPr>
          <p:cNvPr id="73" name="TekstSylinder 72"/>
          <p:cNvSpPr txBox="1"/>
          <p:nvPr/>
        </p:nvSpPr>
        <p:spPr>
          <a:xfrm>
            <a:off x="1268760" y="854787"/>
            <a:ext cx="720080" cy="24622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nb-NO" sz="1000" dirty="0" smtClean="0">
                <a:solidFill>
                  <a:schemeClr val="bg1">
                    <a:lumMod val="50000"/>
                  </a:schemeClr>
                </a:solidFill>
                <a:latin typeface="Arial Black" pitchFamily="34" charset="0"/>
                <a:cs typeface="Arial" pitchFamily="34" charset="0"/>
              </a:rPr>
              <a:t>AL GURM</a:t>
            </a:r>
            <a:endParaRPr lang="nb-NO" sz="1000" dirty="0">
              <a:solidFill>
                <a:schemeClr val="bg1">
                  <a:lumMod val="50000"/>
                </a:schemeClr>
              </a:solidFill>
              <a:latin typeface="Arial Black" pitchFamily="34" charset="0"/>
              <a:cs typeface="Arial" pitchFamily="34" charset="0"/>
            </a:endParaRPr>
          </a:p>
        </p:txBody>
      </p:sp>
      <p:sp>
        <p:nvSpPr>
          <p:cNvPr id="74" name="TekstSylinder 73"/>
          <p:cNvSpPr txBox="1"/>
          <p:nvPr/>
        </p:nvSpPr>
        <p:spPr>
          <a:xfrm>
            <a:off x="332656" y="1473621"/>
            <a:ext cx="720080" cy="24622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nb-NO" sz="1000" dirty="0" smtClean="0">
                <a:solidFill>
                  <a:schemeClr val="bg1">
                    <a:lumMod val="50000"/>
                  </a:schemeClr>
                </a:solidFill>
                <a:latin typeface="Arial Black" pitchFamily="34" charset="0"/>
                <a:cs typeface="Arial" pitchFamily="34" charset="0"/>
              </a:rPr>
              <a:t>EYEBALL</a:t>
            </a:r>
            <a:endParaRPr lang="nb-NO" sz="1000" dirty="0">
              <a:solidFill>
                <a:schemeClr val="bg1">
                  <a:lumMod val="50000"/>
                </a:schemeClr>
              </a:solidFill>
              <a:latin typeface="Arial Black" pitchFamily="34" charset="0"/>
              <a:cs typeface="Arial" pitchFamily="34" charset="0"/>
            </a:endParaRPr>
          </a:p>
        </p:txBody>
      </p:sp>
      <p:sp>
        <p:nvSpPr>
          <p:cNvPr id="75" name="TekstSylinder 74"/>
          <p:cNvSpPr txBox="1"/>
          <p:nvPr/>
        </p:nvSpPr>
        <p:spPr>
          <a:xfrm>
            <a:off x="777994" y="2078923"/>
            <a:ext cx="576064" cy="24622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nb-NO" sz="1000" dirty="0" smtClean="0">
                <a:solidFill>
                  <a:schemeClr val="bg1">
                    <a:lumMod val="50000"/>
                  </a:schemeClr>
                </a:solidFill>
                <a:latin typeface="Arial Black" pitchFamily="34" charset="0"/>
                <a:cs typeface="Arial" pitchFamily="34" charset="0"/>
              </a:rPr>
              <a:t>HEXX</a:t>
            </a:r>
            <a:endParaRPr lang="nb-NO" sz="1000" dirty="0">
              <a:solidFill>
                <a:schemeClr val="bg1">
                  <a:lumMod val="50000"/>
                </a:schemeClr>
              </a:solidFill>
              <a:latin typeface="Arial Black" pitchFamily="34" charset="0"/>
              <a:cs typeface="Arial" pitchFamily="34" charset="0"/>
            </a:endParaRPr>
          </a:p>
        </p:txBody>
      </p:sp>
      <p:sp>
        <p:nvSpPr>
          <p:cNvPr id="76" name="TekstSylinder 75"/>
          <p:cNvSpPr txBox="1"/>
          <p:nvPr/>
        </p:nvSpPr>
        <p:spPr>
          <a:xfrm>
            <a:off x="3356992" y="3356849"/>
            <a:ext cx="998571" cy="24622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nb-NO" sz="1000" dirty="0" smtClean="0">
                <a:solidFill>
                  <a:schemeClr val="bg1">
                    <a:lumMod val="50000"/>
                  </a:schemeClr>
                </a:solidFill>
                <a:latin typeface="Arial Black" pitchFamily="34" charset="0"/>
                <a:cs typeface="Arial" pitchFamily="34" charset="0"/>
              </a:rPr>
              <a:t>RACETRACK</a:t>
            </a:r>
            <a:endParaRPr lang="nb-NO" sz="1000" dirty="0">
              <a:solidFill>
                <a:schemeClr val="bg1">
                  <a:lumMod val="50000"/>
                </a:schemeClr>
              </a:solidFill>
              <a:latin typeface="Arial Black" pitchFamily="34" charset="0"/>
              <a:cs typeface="Arial" pitchFamily="34" charset="0"/>
            </a:endParaRPr>
          </a:p>
        </p:txBody>
      </p:sp>
      <p:sp>
        <p:nvSpPr>
          <p:cNvPr id="77" name="TekstSylinder 76"/>
          <p:cNvSpPr txBox="1"/>
          <p:nvPr/>
        </p:nvSpPr>
        <p:spPr>
          <a:xfrm>
            <a:off x="5151774" y="2726995"/>
            <a:ext cx="576064" cy="24622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nb-NO" sz="1000" dirty="0" smtClean="0">
                <a:solidFill>
                  <a:schemeClr val="bg1">
                    <a:lumMod val="50000"/>
                  </a:schemeClr>
                </a:solidFill>
                <a:latin typeface="Arial Black" pitchFamily="34" charset="0"/>
                <a:cs typeface="Arial" pitchFamily="34" charset="0"/>
              </a:rPr>
              <a:t>Lake</a:t>
            </a:r>
            <a:endParaRPr lang="nb-NO" sz="1000" dirty="0">
              <a:solidFill>
                <a:schemeClr val="bg1">
                  <a:lumMod val="50000"/>
                </a:schemeClr>
              </a:solidFill>
              <a:latin typeface="Arial Black" pitchFamily="34" charset="0"/>
              <a:cs typeface="Arial" pitchFamily="34" charset="0"/>
            </a:endParaRPr>
          </a:p>
        </p:txBody>
      </p:sp>
      <p:sp>
        <p:nvSpPr>
          <p:cNvPr id="78" name="TekstSylinder 77"/>
          <p:cNvSpPr txBox="1"/>
          <p:nvPr/>
        </p:nvSpPr>
        <p:spPr>
          <a:xfrm>
            <a:off x="5740654" y="2525579"/>
            <a:ext cx="1117346" cy="24622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nb-NO" sz="1000" dirty="0" smtClean="0">
                <a:solidFill>
                  <a:schemeClr val="bg1">
                    <a:lumMod val="50000"/>
                  </a:schemeClr>
                </a:solidFill>
                <a:latin typeface="Arial Black" pitchFamily="34" charset="0"/>
                <a:cs typeface="Arial" pitchFamily="34" charset="0"/>
              </a:rPr>
              <a:t>X-JUNCTION</a:t>
            </a:r>
            <a:endParaRPr lang="nb-NO" sz="1000" dirty="0">
              <a:solidFill>
                <a:schemeClr val="bg1">
                  <a:lumMod val="50000"/>
                </a:schemeClr>
              </a:solidFill>
              <a:latin typeface="Arial Black" pitchFamily="34" charset="0"/>
              <a:cs typeface="Arial" pitchFamily="34" charset="0"/>
            </a:endParaRPr>
          </a:p>
        </p:txBody>
      </p:sp>
      <p:sp>
        <p:nvSpPr>
          <p:cNvPr id="80" name="TekstSylinder 79"/>
          <p:cNvSpPr txBox="1"/>
          <p:nvPr/>
        </p:nvSpPr>
        <p:spPr>
          <a:xfrm>
            <a:off x="5522133" y="3488578"/>
            <a:ext cx="648072" cy="24622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nb-NO" sz="1000" dirty="0" smtClean="0">
                <a:solidFill>
                  <a:schemeClr val="bg1">
                    <a:lumMod val="50000"/>
                  </a:schemeClr>
                </a:solidFill>
                <a:latin typeface="Arial Black" pitchFamily="34" charset="0"/>
                <a:cs typeface="Arial" pitchFamily="34" charset="0"/>
              </a:rPr>
              <a:t>VILLAGE</a:t>
            </a:r>
          </a:p>
        </p:txBody>
      </p:sp>
      <p:cxnSp>
        <p:nvCxnSpPr>
          <p:cNvPr id="81" name="Rett linje 80"/>
          <p:cNvCxnSpPr>
            <a:stCxn id="62" idx="1"/>
          </p:cNvCxnSpPr>
          <p:nvPr/>
        </p:nvCxnSpPr>
        <p:spPr>
          <a:xfrm flipH="1" flipV="1">
            <a:off x="2994656" y="2439464"/>
            <a:ext cx="141535" cy="11482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kstSylinder 82"/>
          <p:cNvSpPr txBox="1"/>
          <p:nvPr/>
        </p:nvSpPr>
        <p:spPr>
          <a:xfrm rot="2350827">
            <a:off x="2683688" y="2200753"/>
            <a:ext cx="345468" cy="246221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r>
              <a:rPr lang="nb-NO" sz="1000" dirty="0" smtClean="0">
                <a:latin typeface="Arial" pitchFamily="34" charset="0"/>
                <a:cs typeface="Arial" pitchFamily="34" charset="0"/>
              </a:rPr>
              <a:t>128</a:t>
            </a:r>
            <a:r>
              <a:rPr lang="nb-NO" sz="1000" dirty="0" smtClean="0">
                <a:latin typeface="Arial" pitchFamily="34" charset="0"/>
                <a:cs typeface="Arial" pitchFamily="34" charset="0"/>
              </a:rPr>
              <a:t>˚</a:t>
            </a:r>
            <a:endParaRPr lang="nb-NO" sz="10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84" name="Rett pil 83"/>
          <p:cNvCxnSpPr/>
          <p:nvPr/>
        </p:nvCxnSpPr>
        <p:spPr>
          <a:xfrm flipH="1" flipV="1">
            <a:off x="2487607" y="2032117"/>
            <a:ext cx="247826" cy="199400"/>
          </a:xfrm>
          <a:prstGeom prst="straightConnector1">
            <a:avLst/>
          </a:prstGeom>
          <a:ln w="19050">
            <a:solidFill>
              <a:schemeClr val="tx1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kstSylinder 104"/>
          <p:cNvSpPr txBox="1"/>
          <p:nvPr/>
        </p:nvSpPr>
        <p:spPr>
          <a:xfrm rot="2375718">
            <a:off x="3541736" y="2889398"/>
            <a:ext cx="345468" cy="246221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r>
              <a:rPr lang="nb-NO" sz="1000" dirty="0" smtClean="0">
                <a:latin typeface="Arial" pitchFamily="34" charset="0"/>
                <a:cs typeface="Arial" pitchFamily="34" charset="0"/>
              </a:rPr>
              <a:t>308</a:t>
            </a:r>
            <a:r>
              <a:rPr lang="nb-NO" sz="1000" dirty="0" smtClean="0">
                <a:latin typeface="Arial" pitchFamily="34" charset="0"/>
                <a:cs typeface="Arial" pitchFamily="34" charset="0"/>
              </a:rPr>
              <a:t>˚</a:t>
            </a:r>
            <a:endParaRPr lang="nb-NO" sz="10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07" name="Rett linje 106"/>
          <p:cNvCxnSpPr>
            <a:stCxn id="62" idx="3"/>
          </p:cNvCxnSpPr>
          <p:nvPr/>
        </p:nvCxnSpPr>
        <p:spPr>
          <a:xfrm>
            <a:off x="3452478" y="2801405"/>
            <a:ext cx="151778" cy="12801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Rett linje 123"/>
          <p:cNvCxnSpPr/>
          <p:nvPr/>
        </p:nvCxnSpPr>
        <p:spPr>
          <a:xfrm flipV="1">
            <a:off x="2434178" y="1969446"/>
            <a:ext cx="101853" cy="10947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Bue 132"/>
          <p:cNvSpPr/>
          <p:nvPr/>
        </p:nvSpPr>
        <p:spPr>
          <a:xfrm rot="18213418" flipH="1">
            <a:off x="2290089" y="1186304"/>
            <a:ext cx="838115" cy="993967"/>
          </a:xfrm>
          <a:prstGeom prst="arc">
            <a:avLst>
              <a:gd name="adj1" fmla="val 18395048"/>
              <a:gd name="adj2" fmla="val 0"/>
            </a:avLst>
          </a:prstGeom>
          <a:ln w="1905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39" name="Bue 138"/>
          <p:cNvSpPr/>
          <p:nvPr/>
        </p:nvSpPr>
        <p:spPr>
          <a:xfrm rot="6718113" flipH="1" flipV="1">
            <a:off x="1927077" y="1916688"/>
            <a:ext cx="757744" cy="932466"/>
          </a:xfrm>
          <a:prstGeom prst="arc">
            <a:avLst>
              <a:gd name="adj1" fmla="val 19691445"/>
              <a:gd name="adj2" fmla="val 182108"/>
            </a:avLst>
          </a:prstGeom>
          <a:ln w="1905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40" name="Bue 139"/>
          <p:cNvSpPr/>
          <p:nvPr/>
        </p:nvSpPr>
        <p:spPr>
          <a:xfrm rot="6718113" flipH="1" flipV="1">
            <a:off x="1868195" y="1735790"/>
            <a:ext cx="864096" cy="1368152"/>
          </a:xfrm>
          <a:prstGeom prst="arc">
            <a:avLst>
              <a:gd name="adj1" fmla="val 19975094"/>
              <a:gd name="adj2" fmla="val 0"/>
            </a:avLst>
          </a:prstGeom>
          <a:ln w="1905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60" name="TekstSylinder 159"/>
          <p:cNvSpPr txBox="1"/>
          <p:nvPr/>
        </p:nvSpPr>
        <p:spPr>
          <a:xfrm rot="4603358">
            <a:off x="2074920" y="1491024"/>
            <a:ext cx="345468" cy="246221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r>
              <a:rPr lang="nb-NO" sz="1000" dirty="0" smtClean="0">
                <a:latin typeface="Arial" pitchFamily="34" charset="0"/>
                <a:cs typeface="Arial" pitchFamily="34" charset="0"/>
              </a:rPr>
              <a:t>15</a:t>
            </a:r>
            <a:r>
              <a:rPr lang="nb-NO" sz="1000" dirty="0" smtClean="0">
                <a:latin typeface="Arial" pitchFamily="34" charset="0"/>
                <a:cs typeface="Arial" pitchFamily="34" charset="0"/>
              </a:rPr>
              <a:t>6</a:t>
            </a:r>
            <a:r>
              <a:rPr lang="nb-NO" sz="1000" dirty="0" smtClean="0">
                <a:latin typeface="Arial" pitchFamily="34" charset="0"/>
                <a:cs typeface="Arial" pitchFamily="34" charset="0"/>
              </a:rPr>
              <a:t>˚</a:t>
            </a:r>
            <a:endParaRPr lang="nb-NO" sz="1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61" name="TekstSylinder 160"/>
          <p:cNvSpPr txBox="1"/>
          <p:nvPr/>
        </p:nvSpPr>
        <p:spPr>
          <a:xfrm rot="21448378">
            <a:off x="1719358" y="1873355"/>
            <a:ext cx="345468" cy="246221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r>
              <a:rPr lang="nb-NO" sz="1000" dirty="0" smtClean="0">
                <a:latin typeface="Arial" pitchFamily="34" charset="0"/>
                <a:cs typeface="Arial" pitchFamily="34" charset="0"/>
              </a:rPr>
              <a:t>08</a:t>
            </a:r>
            <a:r>
              <a:rPr lang="nb-NO" sz="1000" dirty="0" smtClean="0">
                <a:latin typeface="Arial" pitchFamily="34" charset="0"/>
                <a:cs typeface="Arial" pitchFamily="34" charset="0"/>
              </a:rPr>
              <a:t>8</a:t>
            </a:r>
            <a:r>
              <a:rPr lang="nb-NO" sz="1000" dirty="0" smtClean="0">
                <a:latin typeface="Arial" pitchFamily="34" charset="0"/>
                <a:cs typeface="Arial" pitchFamily="34" charset="0"/>
              </a:rPr>
              <a:t>˚</a:t>
            </a:r>
            <a:endParaRPr lang="nb-NO" sz="1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62" name="TekstSylinder 161"/>
          <p:cNvSpPr txBox="1"/>
          <p:nvPr/>
        </p:nvSpPr>
        <p:spPr>
          <a:xfrm rot="815065">
            <a:off x="1841095" y="1770881"/>
            <a:ext cx="345468" cy="246221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r>
              <a:rPr lang="nb-NO" sz="1000" dirty="0" smtClean="0">
                <a:latin typeface="Arial" pitchFamily="34" charset="0"/>
                <a:cs typeface="Arial" pitchFamily="34" charset="0"/>
              </a:rPr>
              <a:t>100</a:t>
            </a:r>
            <a:r>
              <a:rPr lang="nb-NO" sz="1000" dirty="0" smtClean="0">
                <a:latin typeface="Arial" pitchFamily="34" charset="0"/>
                <a:cs typeface="Arial" pitchFamily="34" charset="0"/>
              </a:rPr>
              <a:t>˚</a:t>
            </a:r>
            <a:endParaRPr lang="nb-NO" sz="10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64" name="Rett linje 163"/>
          <p:cNvCxnSpPr/>
          <p:nvPr/>
        </p:nvCxnSpPr>
        <p:spPr>
          <a:xfrm flipH="1" flipV="1">
            <a:off x="1020552" y="1609071"/>
            <a:ext cx="673429" cy="19551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Rett linje 183"/>
          <p:cNvCxnSpPr/>
          <p:nvPr/>
        </p:nvCxnSpPr>
        <p:spPr>
          <a:xfrm flipV="1">
            <a:off x="1995348" y="919547"/>
            <a:ext cx="175374" cy="4426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Rett linje 184"/>
          <p:cNvCxnSpPr/>
          <p:nvPr/>
        </p:nvCxnSpPr>
        <p:spPr>
          <a:xfrm flipV="1">
            <a:off x="994018" y="1502859"/>
            <a:ext cx="72008" cy="20712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Rett linje 185"/>
          <p:cNvCxnSpPr/>
          <p:nvPr/>
        </p:nvCxnSpPr>
        <p:spPr>
          <a:xfrm>
            <a:off x="915189" y="1949345"/>
            <a:ext cx="5730" cy="18439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3" name="Bue 192"/>
          <p:cNvSpPr/>
          <p:nvPr/>
        </p:nvSpPr>
        <p:spPr>
          <a:xfrm rot="17400104" flipH="1" flipV="1">
            <a:off x="3767341" y="2212271"/>
            <a:ext cx="777737" cy="1368152"/>
          </a:xfrm>
          <a:prstGeom prst="arc">
            <a:avLst>
              <a:gd name="adj1" fmla="val 18645632"/>
              <a:gd name="adj2" fmla="val 0"/>
            </a:avLst>
          </a:prstGeom>
          <a:ln w="1905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94" name="Bue 193"/>
          <p:cNvSpPr/>
          <p:nvPr/>
        </p:nvSpPr>
        <p:spPr>
          <a:xfrm rot="17577139" flipH="1" flipV="1">
            <a:off x="3689174" y="2291130"/>
            <a:ext cx="1085199" cy="942353"/>
          </a:xfrm>
          <a:prstGeom prst="arc">
            <a:avLst>
              <a:gd name="adj1" fmla="val 18625030"/>
              <a:gd name="adj2" fmla="val 0"/>
            </a:avLst>
          </a:prstGeom>
          <a:ln w="1905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95" name="Frihåndsform 194"/>
          <p:cNvSpPr/>
          <p:nvPr/>
        </p:nvSpPr>
        <p:spPr>
          <a:xfrm>
            <a:off x="5036910" y="2624105"/>
            <a:ext cx="399908" cy="153507"/>
          </a:xfrm>
          <a:custGeom>
            <a:avLst/>
            <a:gdLst>
              <a:gd name="connsiteX0" fmla="*/ 171308 w 399908"/>
              <a:gd name="connsiteY0" fmla="*/ 4420 h 153507"/>
              <a:gd name="connsiteX1" fmla="*/ 171308 w 399908"/>
              <a:gd name="connsiteY1" fmla="*/ 4420 h 153507"/>
              <a:gd name="connsiteX2" fmla="*/ 52038 w 399908"/>
              <a:gd name="connsiteY2" fmla="*/ 34237 h 153507"/>
              <a:gd name="connsiteX3" fmla="*/ 32160 w 399908"/>
              <a:gd name="connsiteY3" fmla="*/ 64054 h 153507"/>
              <a:gd name="connsiteX4" fmla="*/ 22221 w 399908"/>
              <a:gd name="connsiteY4" fmla="*/ 93872 h 153507"/>
              <a:gd name="connsiteX5" fmla="*/ 2343 w 399908"/>
              <a:gd name="connsiteY5" fmla="*/ 123689 h 153507"/>
              <a:gd name="connsiteX6" fmla="*/ 61978 w 399908"/>
              <a:gd name="connsiteY6" fmla="*/ 153507 h 153507"/>
              <a:gd name="connsiteX7" fmla="*/ 360151 w 399908"/>
              <a:gd name="connsiteY7" fmla="*/ 143567 h 153507"/>
              <a:gd name="connsiteX8" fmla="*/ 389969 w 399908"/>
              <a:gd name="connsiteY8" fmla="*/ 133628 h 153507"/>
              <a:gd name="connsiteX9" fmla="*/ 399908 w 399908"/>
              <a:gd name="connsiteY9" fmla="*/ 103811 h 153507"/>
              <a:gd name="connsiteX10" fmla="*/ 370091 w 399908"/>
              <a:gd name="connsiteY10" fmla="*/ 83933 h 153507"/>
              <a:gd name="connsiteX11" fmla="*/ 280638 w 399908"/>
              <a:gd name="connsiteY11" fmla="*/ 64054 h 153507"/>
              <a:gd name="connsiteX12" fmla="*/ 221004 w 399908"/>
              <a:gd name="connsiteY12" fmla="*/ 44176 h 153507"/>
              <a:gd name="connsiteX13" fmla="*/ 191186 w 399908"/>
              <a:gd name="connsiteY13" fmla="*/ 34237 h 153507"/>
              <a:gd name="connsiteX14" fmla="*/ 141491 w 399908"/>
              <a:gd name="connsiteY14" fmla="*/ 24298 h 153507"/>
              <a:gd name="connsiteX15" fmla="*/ 171308 w 399908"/>
              <a:gd name="connsiteY15" fmla="*/ 4420 h 1535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99908" h="153507">
                <a:moveTo>
                  <a:pt x="171308" y="4420"/>
                </a:moveTo>
                <a:lnTo>
                  <a:pt x="171308" y="4420"/>
                </a:lnTo>
                <a:cubicBezTo>
                  <a:pt x="121578" y="9946"/>
                  <a:pt x="86275" y="0"/>
                  <a:pt x="52038" y="34237"/>
                </a:cubicBezTo>
                <a:cubicBezTo>
                  <a:pt x="43591" y="42683"/>
                  <a:pt x="38786" y="54115"/>
                  <a:pt x="32160" y="64054"/>
                </a:cubicBezTo>
                <a:cubicBezTo>
                  <a:pt x="28847" y="73993"/>
                  <a:pt x="26906" y="84501"/>
                  <a:pt x="22221" y="93872"/>
                </a:cubicBezTo>
                <a:cubicBezTo>
                  <a:pt x="16879" y="104556"/>
                  <a:pt x="0" y="111976"/>
                  <a:pt x="2343" y="123689"/>
                </a:cubicBezTo>
                <a:cubicBezTo>
                  <a:pt x="5095" y="137450"/>
                  <a:pt x="52212" y="150251"/>
                  <a:pt x="61978" y="153507"/>
                </a:cubicBezTo>
                <a:cubicBezTo>
                  <a:pt x="161369" y="150194"/>
                  <a:pt x="260887" y="149583"/>
                  <a:pt x="360151" y="143567"/>
                </a:cubicBezTo>
                <a:cubicBezTo>
                  <a:pt x="370609" y="142933"/>
                  <a:pt x="382561" y="141036"/>
                  <a:pt x="389969" y="133628"/>
                </a:cubicBezTo>
                <a:cubicBezTo>
                  <a:pt x="397377" y="126220"/>
                  <a:pt x="396595" y="113750"/>
                  <a:pt x="399908" y="103811"/>
                </a:cubicBezTo>
                <a:cubicBezTo>
                  <a:pt x="389969" y="97185"/>
                  <a:pt x="380775" y="89275"/>
                  <a:pt x="370091" y="83933"/>
                </a:cubicBezTo>
                <a:cubicBezTo>
                  <a:pt x="341656" y="69716"/>
                  <a:pt x="311172" y="71688"/>
                  <a:pt x="280638" y="64054"/>
                </a:cubicBezTo>
                <a:cubicBezTo>
                  <a:pt x="260310" y="58972"/>
                  <a:pt x="240882" y="50802"/>
                  <a:pt x="221004" y="44176"/>
                </a:cubicBezTo>
                <a:cubicBezTo>
                  <a:pt x="211065" y="40863"/>
                  <a:pt x="201459" y="36292"/>
                  <a:pt x="191186" y="34237"/>
                </a:cubicBezTo>
                <a:cubicBezTo>
                  <a:pt x="174621" y="30924"/>
                  <a:pt x="158154" y="27075"/>
                  <a:pt x="141491" y="24298"/>
                </a:cubicBezTo>
                <a:cubicBezTo>
                  <a:pt x="138223" y="23753"/>
                  <a:pt x="166339" y="7733"/>
                  <a:pt x="171308" y="442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96" name="TekstSylinder 195"/>
          <p:cNvSpPr txBox="1"/>
          <p:nvPr/>
        </p:nvSpPr>
        <p:spPr>
          <a:xfrm rot="19660691">
            <a:off x="4396880" y="3008591"/>
            <a:ext cx="334441" cy="246221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r>
              <a:rPr lang="nb-NO" sz="1000" dirty="0" smtClean="0">
                <a:latin typeface="Arial" pitchFamily="34" charset="0"/>
                <a:cs typeface="Arial" pitchFamily="34" charset="0"/>
              </a:rPr>
              <a:t>23</a:t>
            </a:r>
            <a:r>
              <a:rPr lang="nb-NO" sz="1000" dirty="0" smtClean="0">
                <a:latin typeface="Arial" pitchFamily="34" charset="0"/>
                <a:cs typeface="Arial" pitchFamily="34" charset="0"/>
              </a:rPr>
              <a:t>8</a:t>
            </a:r>
            <a:r>
              <a:rPr lang="nb-NO" sz="1000" dirty="0" smtClean="0">
                <a:latin typeface="Arial" pitchFamily="34" charset="0"/>
                <a:cs typeface="Arial" pitchFamily="34" charset="0"/>
              </a:rPr>
              <a:t>˚</a:t>
            </a:r>
            <a:endParaRPr lang="nb-NO" sz="10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98" name="Rett linje 197"/>
          <p:cNvCxnSpPr/>
          <p:nvPr/>
        </p:nvCxnSpPr>
        <p:spPr>
          <a:xfrm>
            <a:off x="5171023" y="2680627"/>
            <a:ext cx="73402" cy="12408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Rett linje 198"/>
          <p:cNvCxnSpPr/>
          <p:nvPr/>
        </p:nvCxnSpPr>
        <p:spPr>
          <a:xfrm>
            <a:off x="4902946" y="2827951"/>
            <a:ext cx="0" cy="21602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Rett linje 199"/>
          <p:cNvCxnSpPr/>
          <p:nvPr/>
        </p:nvCxnSpPr>
        <p:spPr>
          <a:xfrm>
            <a:off x="4959633" y="2781882"/>
            <a:ext cx="0" cy="21602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uppe 230"/>
          <p:cNvGrpSpPr/>
          <p:nvPr/>
        </p:nvGrpSpPr>
        <p:grpSpPr>
          <a:xfrm>
            <a:off x="3082250" y="2654987"/>
            <a:ext cx="412774" cy="146218"/>
            <a:chOff x="2490066" y="4834728"/>
            <a:chExt cx="412774" cy="146218"/>
          </a:xfrm>
        </p:grpSpPr>
        <p:sp>
          <p:nvSpPr>
            <p:cNvPr id="62" name="Rektangel 61"/>
            <p:cNvSpPr/>
            <p:nvPr/>
          </p:nvSpPr>
          <p:spPr>
            <a:xfrm rot="2280040">
              <a:off x="2501462" y="4834728"/>
              <a:ext cx="401378" cy="45719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230" name="Rektangel 229"/>
            <p:cNvSpPr/>
            <p:nvPr/>
          </p:nvSpPr>
          <p:spPr>
            <a:xfrm rot="2280040">
              <a:off x="2490066" y="4935227"/>
              <a:ext cx="401378" cy="45719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cxnSp>
        <p:nvCxnSpPr>
          <p:cNvPr id="253" name="Rett linje 252"/>
          <p:cNvCxnSpPr/>
          <p:nvPr/>
        </p:nvCxnSpPr>
        <p:spPr>
          <a:xfrm>
            <a:off x="2136894" y="1185458"/>
            <a:ext cx="71627" cy="28323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Rett linje 255"/>
          <p:cNvCxnSpPr/>
          <p:nvPr/>
        </p:nvCxnSpPr>
        <p:spPr>
          <a:xfrm>
            <a:off x="2076690" y="944177"/>
            <a:ext cx="50679" cy="19365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Rett linje 258"/>
          <p:cNvCxnSpPr/>
          <p:nvPr/>
        </p:nvCxnSpPr>
        <p:spPr>
          <a:xfrm flipH="1">
            <a:off x="2065938" y="1124611"/>
            <a:ext cx="144016" cy="14401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Rett linje 262"/>
          <p:cNvCxnSpPr/>
          <p:nvPr/>
        </p:nvCxnSpPr>
        <p:spPr>
          <a:xfrm flipH="1">
            <a:off x="2061716" y="1054411"/>
            <a:ext cx="144016" cy="14401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Rett linje 275"/>
          <p:cNvCxnSpPr/>
          <p:nvPr/>
        </p:nvCxnSpPr>
        <p:spPr>
          <a:xfrm flipH="1" flipV="1">
            <a:off x="1755894" y="1826014"/>
            <a:ext cx="111920" cy="2857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1" name="Rett linje 280"/>
          <p:cNvCxnSpPr/>
          <p:nvPr/>
        </p:nvCxnSpPr>
        <p:spPr>
          <a:xfrm flipH="1">
            <a:off x="1589569" y="1741013"/>
            <a:ext cx="181039" cy="14630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Rett linje 286"/>
          <p:cNvCxnSpPr/>
          <p:nvPr/>
        </p:nvCxnSpPr>
        <p:spPr>
          <a:xfrm flipH="1">
            <a:off x="1672425" y="1739988"/>
            <a:ext cx="181039" cy="14630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Rett linje 140"/>
          <p:cNvCxnSpPr/>
          <p:nvPr/>
        </p:nvCxnSpPr>
        <p:spPr>
          <a:xfrm flipV="1">
            <a:off x="1977350" y="1992897"/>
            <a:ext cx="261938" cy="9526"/>
          </a:xfrm>
          <a:prstGeom prst="line">
            <a:avLst/>
          </a:prstGeom>
          <a:ln w="1905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Rett linje 293"/>
          <p:cNvCxnSpPr/>
          <p:nvPr/>
        </p:nvCxnSpPr>
        <p:spPr>
          <a:xfrm flipH="1" flipV="1">
            <a:off x="2093620" y="1919615"/>
            <a:ext cx="188530" cy="44512"/>
          </a:xfrm>
          <a:prstGeom prst="line">
            <a:avLst/>
          </a:prstGeom>
          <a:ln w="1905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Rett linje 297"/>
          <p:cNvCxnSpPr/>
          <p:nvPr/>
        </p:nvCxnSpPr>
        <p:spPr>
          <a:xfrm flipV="1">
            <a:off x="1470144" y="2006915"/>
            <a:ext cx="289868" cy="9599"/>
          </a:xfrm>
          <a:prstGeom prst="line">
            <a:avLst/>
          </a:prstGeom>
          <a:ln w="1905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2" name="Rett linje 301"/>
          <p:cNvCxnSpPr/>
          <p:nvPr/>
        </p:nvCxnSpPr>
        <p:spPr>
          <a:xfrm flipV="1">
            <a:off x="917694" y="2018896"/>
            <a:ext cx="488156" cy="19050"/>
          </a:xfrm>
          <a:prstGeom prst="line">
            <a:avLst/>
          </a:prstGeom>
          <a:ln w="1905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3" name="Rett linje 302"/>
          <p:cNvCxnSpPr/>
          <p:nvPr/>
        </p:nvCxnSpPr>
        <p:spPr>
          <a:xfrm flipH="1">
            <a:off x="1360606" y="1932582"/>
            <a:ext cx="104179" cy="17185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5" name="Rett linje 304"/>
          <p:cNvCxnSpPr/>
          <p:nvPr/>
        </p:nvCxnSpPr>
        <p:spPr>
          <a:xfrm flipH="1">
            <a:off x="1421858" y="1930145"/>
            <a:ext cx="104179" cy="17185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9" name="Rett pil 318"/>
          <p:cNvCxnSpPr/>
          <p:nvPr/>
        </p:nvCxnSpPr>
        <p:spPr>
          <a:xfrm>
            <a:off x="3802330" y="3087035"/>
            <a:ext cx="209275" cy="169977"/>
          </a:xfrm>
          <a:prstGeom prst="straightConnector1">
            <a:avLst/>
          </a:prstGeom>
          <a:ln w="19050">
            <a:solidFill>
              <a:schemeClr val="tx1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4" name="Rett linje 323"/>
          <p:cNvCxnSpPr/>
          <p:nvPr/>
        </p:nvCxnSpPr>
        <p:spPr>
          <a:xfrm flipV="1">
            <a:off x="3972567" y="3198972"/>
            <a:ext cx="101853" cy="10947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2" name="Rett linje 331"/>
          <p:cNvCxnSpPr/>
          <p:nvPr/>
        </p:nvCxnSpPr>
        <p:spPr>
          <a:xfrm flipH="1">
            <a:off x="4658638" y="2932725"/>
            <a:ext cx="242593" cy="1529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5" name="Rett linje 334"/>
          <p:cNvCxnSpPr/>
          <p:nvPr/>
        </p:nvCxnSpPr>
        <p:spPr>
          <a:xfrm flipH="1">
            <a:off x="4961056" y="2742498"/>
            <a:ext cx="251028" cy="15507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8" name="Rett linje 337"/>
          <p:cNvCxnSpPr/>
          <p:nvPr/>
        </p:nvCxnSpPr>
        <p:spPr>
          <a:xfrm flipH="1">
            <a:off x="5208260" y="2589329"/>
            <a:ext cx="251028" cy="15507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0" name="Rett linje 339"/>
          <p:cNvCxnSpPr/>
          <p:nvPr/>
        </p:nvCxnSpPr>
        <p:spPr>
          <a:xfrm flipH="1">
            <a:off x="5517823" y="2398829"/>
            <a:ext cx="251028" cy="15507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1" name="Rett linje 340"/>
          <p:cNvCxnSpPr/>
          <p:nvPr/>
        </p:nvCxnSpPr>
        <p:spPr>
          <a:xfrm>
            <a:off x="5456738" y="2489542"/>
            <a:ext cx="0" cy="21602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2" name="Rett linje 341"/>
          <p:cNvCxnSpPr/>
          <p:nvPr/>
        </p:nvCxnSpPr>
        <p:spPr>
          <a:xfrm>
            <a:off x="5518003" y="2446106"/>
            <a:ext cx="0" cy="21602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9" name="Rett linje 368"/>
          <p:cNvCxnSpPr/>
          <p:nvPr/>
        </p:nvCxnSpPr>
        <p:spPr>
          <a:xfrm>
            <a:off x="5729030" y="2339910"/>
            <a:ext cx="73402" cy="12408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0" name="TekstSylinder 369"/>
          <p:cNvSpPr txBox="1"/>
          <p:nvPr/>
        </p:nvSpPr>
        <p:spPr>
          <a:xfrm>
            <a:off x="3946346" y="3015027"/>
            <a:ext cx="360040" cy="153888"/>
          </a:xfrm>
          <a:prstGeom prst="rect">
            <a:avLst/>
          </a:prstGeom>
          <a:noFill/>
          <a:ln>
            <a:noFill/>
          </a:ln>
        </p:spPr>
        <p:txBody>
          <a:bodyPr wrap="square" lIns="36000" tIns="0" rIns="36000" bIns="0" rtlCol="0">
            <a:spAutoFit/>
          </a:bodyPr>
          <a:lstStyle/>
          <a:p>
            <a:r>
              <a:rPr lang="nb-NO" sz="1000" b="1" u="sng" dirty="0" smtClean="0">
                <a:latin typeface="Arial" pitchFamily="34" charset="0"/>
                <a:cs typeface="Arial" pitchFamily="34" charset="0"/>
              </a:rPr>
              <a:t>1500</a:t>
            </a:r>
            <a:endParaRPr lang="nb-NO" sz="1000" b="1" u="sng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371" name="Rett linje 370"/>
          <p:cNvCxnSpPr/>
          <p:nvPr/>
        </p:nvCxnSpPr>
        <p:spPr>
          <a:xfrm flipV="1">
            <a:off x="3980780" y="3026281"/>
            <a:ext cx="278691" cy="35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7" name="Rett linje 376"/>
          <p:cNvCxnSpPr/>
          <p:nvPr/>
        </p:nvCxnSpPr>
        <p:spPr>
          <a:xfrm flipH="1" flipV="1">
            <a:off x="4718605" y="3363266"/>
            <a:ext cx="408744" cy="4100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0" name="Rett linje 379"/>
          <p:cNvCxnSpPr/>
          <p:nvPr/>
        </p:nvCxnSpPr>
        <p:spPr>
          <a:xfrm flipH="1" flipV="1">
            <a:off x="5209358" y="3416572"/>
            <a:ext cx="397743" cy="4510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1" name="TekstSylinder 380"/>
          <p:cNvSpPr txBox="1"/>
          <p:nvPr/>
        </p:nvSpPr>
        <p:spPr>
          <a:xfrm rot="330570">
            <a:off x="4422714" y="3231091"/>
            <a:ext cx="334441" cy="246221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r>
              <a:rPr lang="nb-NO" sz="1000" dirty="0" smtClean="0">
                <a:latin typeface="Arial" pitchFamily="34" charset="0"/>
                <a:cs typeface="Arial" pitchFamily="34" charset="0"/>
              </a:rPr>
              <a:t>27</a:t>
            </a:r>
            <a:r>
              <a:rPr lang="nb-NO" sz="1000" dirty="0" smtClean="0">
                <a:latin typeface="Arial" pitchFamily="34" charset="0"/>
                <a:cs typeface="Arial" pitchFamily="34" charset="0"/>
              </a:rPr>
              <a:t>6</a:t>
            </a:r>
            <a:r>
              <a:rPr lang="nb-NO" sz="1000" dirty="0" smtClean="0">
                <a:latin typeface="Arial" pitchFamily="34" charset="0"/>
                <a:cs typeface="Arial" pitchFamily="34" charset="0"/>
              </a:rPr>
              <a:t>˚</a:t>
            </a:r>
            <a:endParaRPr lang="nb-NO" sz="10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383" name="Rett linje 382"/>
          <p:cNvCxnSpPr/>
          <p:nvPr/>
        </p:nvCxnSpPr>
        <p:spPr>
          <a:xfrm flipH="1">
            <a:off x="5059440" y="3306361"/>
            <a:ext cx="120885" cy="20092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5" name="Rett linje 384"/>
          <p:cNvCxnSpPr/>
          <p:nvPr/>
        </p:nvCxnSpPr>
        <p:spPr>
          <a:xfrm flipH="1">
            <a:off x="5142105" y="3311259"/>
            <a:ext cx="120885" cy="20092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8" name="Rett linje 387"/>
          <p:cNvCxnSpPr/>
          <p:nvPr/>
        </p:nvCxnSpPr>
        <p:spPr>
          <a:xfrm flipH="1">
            <a:off x="5594796" y="3400169"/>
            <a:ext cx="16402" cy="13121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2" name="Rektangel 391"/>
          <p:cNvSpPr/>
          <p:nvPr/>
        </p:nvSpPr>
        <p:spPr>
          <a:xfrm rot="286800">
            <a:off x="5664656" y="3433157"/>
            <a:ext cx="144016" cy="7200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>
              <a:solidFill>
                <a:schemeClr val="bg1">
                  <a:lumMod val="75000"/>
                </a:schemeClr>
              </a:solidFill>
            </a:endParaRPr>
          </a:p>
        </p:txBody>
      </p:sp>
      <p:grpSp>
        <p:nvGrpSpPr>
          <p:cNvPr id="3" name="Gruppe 397"/>
          <p:cNvGrpSpPr/>
          <p:nvPr/>
        </p:nvGrpSpPr>
        <p:grpSpPr>
          <a:xfrm>
            <a:off x="2434178" y="1776027"/>
            <a:ext cx="360040" cy="153888"/>
            <a:chOff x="2780928" y="2771800"/>
            <a:chExt cx="360040" cy="153888"/>
          </a:xfrm>
        </p:grpSpPr>
        <p:sp>
          <p:nvSpPr>
            <p:cNvPr id="396" name="TekstSylinder 395"/>
            <p:cNvSpPr txBox="1"/>
            <p:nvPr/>
          </p:nvSpPr>
          <p:spPr>
            <a:xfrm>
              <a:off x="2780928" y="2771800"/>
              <a:ext cx="360040" cy="15388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36000" tIns="0" rIns="36000" bIns="0" rtlCol="0">
              <a:spAutoFit/>
            </a:bodyPr>
            <a:lstStyle/>
            <a:p>
              <a:r>
                <a:rPr lang="nb-NO" sz="1000" b="1" u="sng" dirty="0" smtClean="0">
                  <a:latin typeface="Arial" pitchFamily="34" charset="0"/>
                  <a:cs typeface="Arial" pitchFamily="34" charset="0"/>
                </a:rPr>
                <a:t>1500</a:t>
              </a:r>
              <a:endParaRPr lang="nb-NO" sz="1000" b="1" u="sng" dirty="0"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397" name="Rett linje 396"/>
            <p:cNvCxnSpPr/>
            <p:nvPr/>
          </p:nvCxnSpPr>
          <p:spPr>
            <a:xfrm flipV="1">
              <a:off x="2815362" y="2783054"/>
              <a:ext cx="278691" cy="35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9" name="TekstSylinder 398"/>
          <p:cNvSpPr txBox="1"/>
          <p:nvPr/>
        </p:nvSpPr>
        <p:spPr>
          <a:xfrm>
            <a:off x="0" y="4423090"/>
            <a:ext cx="299695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b="1" u="sng" dirty="0" smtClean="0">
                <a:latin typeface="Arial Black" pitchFamily="34" charset="0"/>
                <a:cs typeface="Arial" pitchFamily="34" charset="0"/>
              </a:rPr>
              <a:t>RWY </a:t>
            </a:r>
            <a:r>
              <a:rPr lang="nb-NO" b="1" u="sng" dirty="0" smtClean="0">
                <a:latin typeface="Arial Black" pitchFamily="34" charset="0"/>
                <a:cs typeface="Arial" pitchFamily="34" charset="0"/>
              </a:rPr>
              <a:t>13L</a:t>
            </a:r>
            <a:r>
              <a:rPr lang="nb-NO" b="1" u="sng" dirty="0" smtClean="0">
                <a:latin typeface="Arial Black" pitchFamily="34" charset="0"/>
                <a:cs typeface="Arial" pitchFamily="34" charset="0"/>
              </a:rPr>
              <a:t> (MALIK-1</a:t>
            </a:r>
            <a:r>
              <a:rPr lang="nb-NO" b="1" u="sng" dirty="0" smtClean="0">
                <a:latin typeface="Arial Black" pitchFamily="34" charset="0"/>
                <a:cs typeface="Arial" pitchFamily="34" charset="0"/>
              </a:rPr>
              <a:t>)</a:t>
            </a:r>
          </a:p>
          <a:p>
            <a:r>
              <a:rPr lang="nb-NO" sz="1200" dirty="0" smtClean="0">
                <a:latin typeface="Arial" pitchFamily="34" charset="0"/>
                <a:cs typeface="Arial" pitchFamily="34" charset="0"/>
              </a:rPr>
              <a:t>Enter </a:t>
            </a:r>
            <a:r>
              <a:rPr lang="nb-NO" sz="1200" b="1" dirty="0" smtClean="0">
                <a:latin typeface="Arial" pitchFamily="34" charset="0"/>
                <a:cs typeface="Arial" pitchFamily="34" charset="0"/>
              </a:rPr>
              <a:t>AL GURM </a:t>
            </a:r>
            <a:r>
              <a:rPr lang="nb-NO" sz="1200" dirty="0" err="1" smtClean="0">
                <a:latin typeface="Arial" pitchFamily="34" charset="0"/>
                <a:cs typeface="Arial" pitchFamily="34" charset="0"/>
              </a:rPr>
              <a:t>between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 5000ft and 3000ft, </a:t>
            </a:r>
            <a:r>
              <a:rPr lang="nb-NO" sz="1200" dirty="0" err="1" smtClean="0">
                <a:latin typeface="Arial" pitchFamily="34" charset="0"/>
                <a:cs typeface="Arial" pitchFamily="34" charset="0"/>
              </a:rPr>
              <a:t>descend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 to 1500ft at </a:t>
            </a:r>
            <a:r>
              <a:rPr lang="nb-NO" sz="1200" b="1" dirty="0" smtClean="0">
                <a:latin typeface="Arial" pitchFamily="34" charset="0"/>
                <a:cs typeface="Arial" pitchFamily="34" charset="0"/>
              </a:rPr>
              <a:t>HARBOUR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.</a:t>
            </a:r>
          </a:p>
          <a:p>
            <a:r>
              <a:rPr lang="nb-NO" sz="1200" dirty="0" err="1" smtClean="0">
                <a:latin typeface="Arial" pitchFamily="34" charset="0"/>
                <a:cs typeface="Arial" pitchFamily="34" charset="0"/>
              </a:rPr>
              <a:t>Then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nb-NO" sz="1200" dirty="0" err="1" smtClean="0">
                <a:latin typeface="Arial" pitchFamily="34" charset="0"/>
                <a:cs typeface="Arial" pitchFamily="34" charset="0"/>
              </a:rPr>
              <a:t>Straight-in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 or Overhead break.</a:t>
            </a:r>
            <a:endParaRPr lang="nb-NO" sz="1200" dirty="0" smtClean="0">
              <a:latin typeface="Arial" pitchFamily="34" charset="0"/>
              <a:cs typeface="Arial" pitchFamily="34" charset="0"/>
            </a:endParaRPr>
          </a:p>
          <a:p>
            <a:endParaRPr lang="nb-NO" dirty="0" smtClean="0">
              <a:latin typeface="Arial" pitchFamily="34" charset="0"/>
              <a:cs typeface="Arial" pitchFamily="34" charset="0"/>
            </a:endParaRPr>
          </a:p>
          <a:p>
            <a:endParaRPr lang="nb-NO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6" name="TekstSylinder 85"/>
          <p:cNvSpPr txBox="1"/>
          <p:nvPr/>
        </p:nvSpPr>
        <p:spPr>
          <a:xfrm>
            <a:off x="0" y="5724128"/>
            <a:ext cx="2780928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b="1" u="sng" dirty="0" smtClean="0">
                <a:latin typeface="Arial Black" pitchFamily="34" charset="0"/>
                <a:cs typeface="Arial" pitchFamily="34" charset="0"/>
              </a:rPr>
              <a:t>RWY </a:t>
            </a:r>
            <a:r>
              <a:rPr lang="nb-NO" b="1" u="sng" dirty="0" smtClean="0">
                <a:latin typeface="Arial Black" pitchFamily="34" charset="0"/>
                <a:cs typeface="Arial" pitchFamily="34" charset="0"/>
              </a:rPr>
              <a:t>13L</a:t>
            </a:r>
            <a:r>
              <a:rPr lang="nb-NO" b="1" u="sng" dirty="0" smtClean="0">
                <a:latin typeface="Arial Black" pitchFamily="34" charset="0"/>
                <a:cs typeface="Arial" pitchFamily="34" charset="0"/>
              </a:rPr>
              <a:t> </a:t>
            </a:r>
            <a:r>
              <a:rPr lang="nb-NO" b="1" u="sng" dirty="0" smtClean="0">
                <a:latin typeface="Arial Black" pitchFamily="34" charset="0"/>
                <a:cs typeface="Arial" pitchFamily="34" charset="0"/>
              </a:rPr>
              <a:t>(</a:t>
            </a:r>
            <a:r>
              <a:rPr lang="nb-NO" b="1" u="sng" dirty="0" smtClean="0">
                <a:latin typeface="Arial Black" pitchFamily="34" charset="0"/>
                <a:cs typeface="Arial" pitchFamily="34" charset="0"/>
              </a:rPr>
              <a:t>MALIK-2</a:t>
            </a:r>
            <a:r>
              <a:rPr lang="nb-NO" b="1" u="sng" dirty="0" smtClean="0">
                <a:latin typeface="Arial Black" pitchFamily="34" charset="0"/>
                <a:cs typeface="Arial" pitchFamily="34" charset="0"/>
              </a:rPr>
              <a:t>)</a:t>
            </a:r>
          </a:p>
          <a:p>
            <a:r>
              <a:rPr lang="nb-NO" sz="1200" dirty="0" smtClean="0">
                <a:latin typeface="Arial" pitchFamily="34" charset="0"/>
                <a:cs typeface="Arial" pitchFamily="34" charset="0"/>
              </a:rPr>
              <a:t>Enter </a:t>
            </a:r>
            <a:r>
              <a:rPr lang="nb-NO" sz="1200" b="1" dirty="0" smtClean="0">
                <a:latin typeface="Arial" pitchFamily="34" charset="0"/>
                <a:cs typeface="Arial" pitchFamily="34" charset="0"/>
              </a:rPr>
              <a:t>EYEBALL </a:t>
            </a:r>
            <a:r>
              <a:rPr lang="nb-NO" sz="1200" dirty="0" err="1" smtClean="0">
                <a:latin typeface="Arial" pitchFamily="34" charset="0"/>
                <a:cs typeface="Arial" pitchFamily="34" charset="0"/>
              </a:rPr>
              <a:t>between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 5000ft and 3000ft, </a:t>
            </a:r>
            <a:r>
              <a:rPr lang="nb-NO" sz="1200" dirty="0" err="1" smtClean="0">
                <a:latin typeface="Arial" pitchFamily="34" charset="0"/>
                <a:cs typeface="Arial" pitchFamily="34" charset="0"/>
              </a:rPr>
              <a:t>descend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 to 1500ft at </a:t>
            </a:r>
            <a:r>
              <a:rPr lang="nb-NO" sz="1200" b="1" dirty="0" smtClean="0">
                <a:latin typeface="Arial" pitchFamily="34" charset="0"/>
                <a:cs typeface="Arial" pitchFamily="34" charset="0"/>
              </a:rPr>
              <a:t>HARBOUR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.</a:t>
            </a:r>
          </a:p>
          <a:p>
            <a:r>
              <a:rPr lang="nb-NO" sz="1200" dirty="0" err="1" smtClean="0">
                <a:latin typeface="Arial" pitchFamily="34" charset="0"/>
                <a:cs typeface="Arial" pitchFamily="34" charset="0"/>
              </a:rPr>
              <a:t>Then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nb-NO" sz="1200" dirty="0" err="1" smtClean="0">
                <a:latin typeface="Arial" pitchFamily="34" charset="0"/>
                <a:cs typeface="Arial" pitchFamily="34" charset="0"/>
              </a:rPr>
              <a:t>Straight-in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 or Overhead break.</a:t>
            </a:r>
          </a:p>
          <a:p>
            <a:endParaRPr lang="nb-NO" sz="1200" dirty="0" smtClean="0">
              <a:latin typeface="Arial" pitchFamily="34" charset="0"/>
              <a:cs typeface="Arial" pitchFamily="34" charset="0"/>
            </a:endParaRPr>
          </a:p>
          <a:p>
            <a:endParaRPr lang="nb-NO" dirty="0" smtClean="0">
              <a:latin typeface="Arial" pitchFamily="34" charset="0"/>
              <a:cs typeface="Arial" pitchFamily="34" charset="0"/>
            </a:endParaRPr>
          </a:p>
          <a:p>
            <a:endParaRPr lang="nb-NO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7" name="TekstSylinder 86"/>
          <p:cNvSpPr txBox="1"/>
          <p:nvPr/>
        </p:nvSpPr>
        <p:spPr>
          <a:xfrm>
            <a:off x="0" y="7117829"/>
            <a:ext cx="2780928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b="1" u="sng" dirty="0" smtClean="0">
                <a:latin typeface="Arial Black" pitchFamily="34" charset="0"/>
                <a:cs typeface="Arial" pitchFamily="34" charset="0"/>
              </a:rPr>
              <a:t>RWY </a:t>
            </a:r>
            <a:r>
              <a:rPr lang="nb-NO" b="1" u="sng" dirty="0" smtClean="0">
                <a:latin typeface="Arial Black" pitchFamily="34" charset="0"/>
                <a:cs typeface="Arial" pitchFamily="34" charset="0"/>
              </a:rPr>
              <a:t>13L</a:t>
            </a:r>
            <a:r>
              <a:rPr lang="nb-NO" b="1" u="sng" dirty="0" smtClean="0">
                <a:latin typeface="Arial Black" pitchFamily="34" charset="0"/>
                <a:cs typeface="Arial" pitchFamily="34" charset="0"/>
              </a:rPr>
              <a:t> </a:t>
            </a:r>
            <a:r>
              <a:rPr lang="nb-NO" b="1" u="sng" dirty="0" smtClean="0">
                <a:latin typeface="Arial Black" pitchFamily="34" charset="0"/>
                <a:cs typeface="Arial" pitchFamily="34" charset="0"/>
              </a:rPr>
              <a:t>(</a:t>
            </a:r>
            <a:r>
              <a:rPr lang="nb-NO" b="1" u="sng" dirty="0" smtClean="0">
                <a:latin typeface="Arial Black" pitchFamily="34" charset="0"/>
                <a:cs typeface="Arial" pitchFamily="34" charset="0"/>
              </a:rPr>
              <a:t>MALIK-3</a:t>
            </a:r>
            <a:r>
              <a:rPr lang="nb-NO" b="1" u="sng" dirty="0" smtClean="0">
                <a:latin typeface="Arial Black" pitchFamily="34" charset="0"/>
                <a:cs typeface="Arial" pitchFamily="34" charset="0"/>
              </a:rPr>
              <a:t>)</a:t>
            </a:r>
          </a:p>
          <a:p>
            <a:r>
              <a:rPr lang="nb-NO" sz="1200" dirty="0" smtClean="0">
                <a:latin typeface="Arial" pitchFamily="34" charset="0"/>
                <a:cs typeface="Arial" pitchFamily="34" charset="0"/>
              </a:rPr>
              <a:t>Enter </a:t>
            </a:r>
            <a:r>
              <a:rPr lang="nb-NO" sz="1200" b="1" dirty="0" smtClean="0">
                <a:latin typeface="Arial" pitchFamily="34" charset="0"/>
                <a:cs typeface="Arial" pitchFamily="34" charset="0"/>
              </a:rPr>
              <a:t>HEXX </a:t>
            </a:r>
            <a:r>
              <a:rPr lang="nb-NO" sz="1200" dirty="0" err="1" smtClean="0">
                <a:latin typeface="Arial" pitchFamily="34" charset="0"/>
                <a:cs typeface="Arial" pitchFamily="34" charset="0"/>
              </a:rPr>
              <a:t>between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 5000ft and 3000ft, </a:t>
            </a:r>
            <a:r>
              <a:rPr lang="nb-NO" sz="1200" dirty="0" err="1" smtClean="0">
                <a:latin typeface="Arial" pitchFamily="34" charset="0"/>
                <a:cs typeface="Arial" pitchFamily="34" charset="0"/>
              </a:rPr>
              <a:t>descend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 to 1500ft at </a:t>
            </a:r>
            <a:r>
              <a:rPr lang="nb-NO" sz="1200" b="1" dirty="0" smtClean="0">
                <a:latin typeface="Arial" pitchFamily="34" charset="0"/>
                <a:cs typeface="Arial" pitchFamily="34" charset="0"/>
              </a:rPr>
              <a:t>HARBOUR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.</a:t>
            </a:r>
          </a:p>
          <a:p>
            <a:r>
              <a:rPr lang="nb-NO" sz="1200" dirty="0" err="1" smtClean="0">
                <a:latin typeface="Arial" pitchFamily="34" charset="0"/>
                <a:cs typeface="Arial" pitchFamily="34" charset="0"/>
              </a:rPr>
              <a:t>Then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nb-NO" sz="1200" dirty="0" err="1" smtClean="0">
                <a:latin typeface="Arial" pitchFamily="34" charset="0"/>
                <a:cs typeface="Arial" pitchFamily="34" charset="0"/>
              </a:rPr>
              <a:t>Straight-in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 or Overhead break.</a:t>
            </a:r>
          </a:p>
          <a:p>
            <a:endParaRPr lang="nb-NO" sz="1200" b="1" dirty="0" smtClean="0">
              <a:latin typeface="Arial" pitchFamily="34" charset="0"/>
              <a:cs typeface="Arial" pitchFamily="34" charset="0"/>
            </a:endParaRPr>
          </a:p>
          <a:p>
            <a:endParaRPr lang="nb-NO" dirty="0" smtClean="0">
              <a:latin typeface="Arial" pitchFamily="34" charset="0"/>
              <a:cs typeface="Arial" pitchFamily="34" charset="0"/>
            </a:endParaRPr>
          </a:p>
          <a:p>
            <a:endParaRPr lang="nb-NO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8" name="TekstSylinder 87"/>
          <p:cNvSpPr txBox="1"/>
          <p:nvPr/>
        </p:nvSpPr>
        <p:spPr>
          <a:xfrm>
            <a:off x="3717032" y="4453533"/>
            <a:ext cx="3140968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b="1" u="sng" dirty="0" smtClean="0">
                <a:latin typeface="Arial Black" pitchFamily="34" charset="0"/>
                <a:cs typeface="Arial" pitchFamily="34" charset="0"/>
              </a:rPr>
              <a:t>RWY </a:t>
            </a:r>
            <a:r>
              <a:rPr lang="nb-NO" b="1" u="sng" dirty="0" smtClean="0">
                <a:latin typeface="Arial Black" pitchFamily="34" charset="0"/>
                <a:cs typeface="Arial" pitchFamily="34" charset="0"/>
              </a:rPr>
              <a:t>31R</a:t>
            </a:r>
            <a:r>
              <a:rPr lang="nb-NO" b="1" u="sng" dirty="0" smtClean="0">
                <a:latin typeface="Arial Black" pitchFamily="34" charset="0"/>
                <a:cs typeface="Arial" pitchFamily="34" charset="0"/>
              </a:rPr>
              <a:t> </a:t>
            </a:r>
            <a:r>
              <a:rPr lang="nb-NO" b="1" u="sng" dirty="0" smtClean="0">
                <a:latin typeface="Arial Black" pitchFamily="34" charset="0"/>
                <a:cs typeface="Arial" pitchFamily="34" charset="0"/>
              </a:rPr>
              <a:t>(</a:t>
            </a:r>
            <a:r>
              <a:rPr lang="nb-NO" b="1" u="sng" dirty="0" smtClean="0">
                <a:latin typeface="Arial Black" pitchFamily="34" charset="0"/>
                <a:cs typeface="Arial" pitchFamily="34" charset="0"/>
              </a:rPr>
              <a:t>LAMANE-1</a:t>
            </a:r>
            <a:r>
              <a:rPr lang="nb-NO" b="1" u="sng" dirty="0" smtClean="0">
                <a:latin typeface="Arial Black" pitchFamily="34" charset="0"/>
                <a:cs typeface="Arial" pitchFamily="34" charset="0"/>
              </a:rPr>
              <a:t>)</a:t>
            </a:r>
          </a:p>
          <a:p>
            <a:r>
              <a:rPr lang="nb-NO" sz="1200" dirty="0" smtClean="0">
                <a:latin typeface="Arial" pitchFamily="34" charset="0"/>
                <a:cs typeface="Arial" pitchFamily="34" charset="0"/>
              </a:rPr>
              <a:t>Enter </a:t>
            </a:r>
            <a:r>
              <a:rPr lang="nb-NO" sz="1200" b="1" dirty="0" smtClean="0">
                <a:latin typeface="Arial" pitchFamily="34" charset="0"/>
                <a:cs typeface="Arial" pitchFamily="34" charset="0"/>
              </a:rPr>
              <a:t>LAKE </a:t>
            </a:r>
            <a:r>
              <a:rPr lang="nb-NO" sz="1200" dirty="0" err="1" smtClean="0">
                <a:latin typeface="Arial" pitchFamily="34" charset="0"/>
                <a:cs typeface="Arial" pitchFamily="34" charset="0"/>
              </a:rPr>
              <a:t>between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 5000ft and 3000ft, </a:t>
            </a:r>
            <a:r>
              <a:rPr lang="nb-NO" sz="1200" dirty="0" err="1" smtClean="0">
                <a:latin typeface="Arial" pitchFamily="34" charset="0"/>
                <a:cs typeface="Arial" pitchFamily="34" charset="0"/>
              </a:rPr>
              <a:t>descend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 to 1500ft at </a:t>
            </a:r>
            <a:r>
              <a:rPr lang="nb-NO" sz="1200" b="1" dirty="0" smtClean="0">
                <a:latin typeface="Arial" pitchFamily="34" charset="0"/>
                <a:cs typeface="Arial" pitchFamily="34" charset="0"/>
              </a:rPr>
              <a:t>RACETRACK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.</a:t>
            </a:r>
          </a:p>
          <a:p>
            <a:r>
              <a:rPr lang="nb-NO" sz="1200" dirty="0" err="1" smtClean="0">
                <a:latin typeface="Arial" pitchFamily="34" charset="0"/>
                <a:cs typeface="Arial" pitchFamily="34" charset="0"/>
              </a:rPr>
              <a:t>Then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nb-NO" sz="1200" dirty="0" err="1" smtClean="0">
                <a:latin typeface="Arial" pitchFamily="34" charset="0"/>
                <a:cs typeface="Arial" pitchFamily="34" charset="0"/>
              </a:rPr>
              <a:t>Straight-in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 or Overhead break.</a:t>
            </a:r>
          </a:p>
          <a:p>
            <a:endParaRPr lang="nb-NO" sz="1200" dirty="0" smtClean="0">
              <a:latin typeface="Arial" pitchFamily="34" charset="0"/>
              <a:cs typeface="Arial" pitchFamily="34" charset="0"/>
            </a:endParaRPr>
          </a:p>
          <a:p>
            <a:endParaRPr lang="nb-NO" sz="1200" b="1" dirty="0" smtClean="0">
              <a:latin typeface="Arial" pitchFamily="34" charset="0"/>
              <a:cs typeface="Arial" pitchFamily="34" charset="0"/>
            </a:endParaRPr>
          </a:p>
          <a:p>
            <a:endParaRPr lang="nb-NO" dirty="0" smtClean="0">
              <a:latin typeface="Arial" pitchFamily="34" charset="0"/>
              <a:cs typeface="Arial" pitchFamily="34" charset="0"/>
            </a:endParaRPr>
          </a:p>
          <a:p>
            <a:endParaRPr lang="nb-NO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9" name="TekstSylinder 88"/>
          <p:cNvSpPr txBox="1"/>
          <p:nvPr/>
        </p:nvSpPr>
        <p:spPr>
          <a:xfrm>
            <a:off x="3717032" y="7117829"/>
            <a:ext cx="31409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b="1" u="sng" dirty="0" smtClean="0">
                <a:latin typeface="Arial Black" pitchFamily="34" charset="0"/>
                <a:cs typeface="Arial" pitchFamily="34" charset="0"/>
              </a:rPr>
              <a:t>RWY </a:t>
            </a:r>
            <a:r>
              <a:rPr lang="nb-NO" b="1" u="sng" dirty="0" smtClean="0">
                <a:latin typeface="Arial Black" pitchFamily="34" charset="0"/>
                <a:cs typeface="Arial" pitchFamily="34" charset="0"/>
              </a:rPr>
              <a:t>31R</a:t>
            </a:r>
            <a:r>
              <a:rPr lang="nb-NO" b="1" u="sng" dirty="0" smtClean="0">
                <a:latin typeface="Arial Black" pitchFamily="34" charset="0"/>
                <a:cs typeface="Arial" pitchFamily="34" charset="0"/>
              </a:rPr>
              <a:t> </a:t>
            </a:r>
            <a:r>
              <a:rPr lang="nb-NO" b="1" u="sng" dirty="0" smtClean="0">
                <a:latin typeface="Arial Black" pitchFamily="34" charset="0"/>
                <a:cs typeface="Arial" pitchFamily="34" charset="0"/>
              </a:rPr>
              <a:t>(</a:t>
            </a:r>
            <a:r>
              <a:rPr lang="nb-NO" b="1" u="sng" dirty="0" smtClean="0">
                <a:latin typeface="Arial Black" pitchFamily="34" charset="0"/>
                <a:cs typeface="Arial" pitchFamily="34" charset="0"/>
              </a:rPr>
              <a:t>LAMANE-3</a:t>
            </a:r>
            <a:r>
              <a:rPr lang="nb-NO" b="1" u="sng" dirty="0" smtClean="0">
                <a:latin typeface="Arial Black" pitchFamily="34" charset="0"/>
                <a:cs typeface="Arial" pitchFamily="34" charset="0"/>
              </a:rPr>
              <a:t>)</a:t>
            </a:r>
          </a:p>
          <a:p>
            <a:r>
              <a:rPr lang="nb-NO" sz="1200" dirty="0" smtClean="0">
                <a:latin typeface="Arial" pitchFamily="34" charset="0"/>
                <a:cs typeface="Arial" pitchFamily="34" charset="0"/>
              </a:rPr>
              <a:t>Enter </a:t>
            </a:r>
            <a:r>
              <a:rPr lang="nb-NO" sz="1200" b="1" dirty="0" smtClean="0">
                <a:latin typeface="Arial" pitchFamily="34" charset="0"/>
                <a:cs typeface="Arial" pitchFamily="34" charset="0"/>
              </a:rPr>
              <a:t>VILLAGE </a:t>
            </a:r>
            <a:r>
              <a:rPr lang="nb-NO" sz="1200" dirty="0" err="1" smtClean="0">
                <a:latin typeface="Arial" pitchFamily="34" charset="0"/>
                <a:cs typeface="Arial" pitchFamily="34" charset="0"/>
              </a:rPr>
              <a:t>between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 5000ft and 3000ft, </a:t>
            </a:r>
            <a:r>
              <a:rPr lang="nb-NO" sz="1200" dirty="0" err="1" smtClean="0">
                <a:latin typeface="Arial" pitchFamily="34" charset="0"/>
                <a:cs typeface="Arial" pitchFamily="34" charset="0"/>
              </a:rPr>
              <a:t>descend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 to 1500ft at </a:t>
            </a:r>
            <a:r>
              <a:rPr lang="nb-NO" sz="1200" b="1" dirty="0" smtClean="0">
                <a:latin typeface="Arial" pitchFamily="34" charset="0"/>
                <a:cs typeface="Arial" pitchFamily="34" charset="0"/>
              </a:rPr>
              <a:t>RACETRACK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.</a:t>
            </a:r>
          </a:p>
          <a:p>
            <a:r>
              <a:rPr lang="nb-NO" sz="1200" dirty="0" err="1" smtClean="0">
                <a:latin typeface="Arial" pitchFamily="34" charset="0"/>
                <a:cs typeface="Arial" pitchFamily="34" charset="0"/>
              </a:rPr>
              <a:t>Then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nb-NO" sz="1200" dirty="0" err="1" smtClean="0">
                <a:latin typeface="Arial" pitchFamily="34" charset="0"/>
                <a:cs typeface="Arial" pitchFamily="34" charset="0"/>
              </a:rPr>
              <a:t>Straight-in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 or Overhead break.</a:t>
            </a:r>
          </a:p>
          <a:p>
            <a:endParaRPr lang="nb-NO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90" name="TekstSylinder 89"/>
          <p:cNvSpPr txBox="1"/>
          <p:nvPr/>
        </p:nvSpPr>
        <p:spPr>
          <a:xfrm>
            <a:off x="3717032" y="5732174"/>
            <a:ext cx="3140968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b="1" u="sng" dirty="0" smtClean="0">
                <a:latin typeface="Arial Black" pitchFamily="34" charset="0"/>
                <a:cs typeface="Arial" pitchFamily="34" charset="0"/>
              </a:rPr>
              <a:t>RWY </a:t>
            </a:r>
            <a:r>
              <a:rPr lang="nb-NO" b="1" u="sng" dirty="0" smtClean="0">
                <a:latin typeface="Arial Black" pitchFamily="34" charset="0"/>
                <a:cs typeface="Arial" pitchFamily="34" charset="0"/>
              </a:rPr>
              <a:t>31R</a:t>
            </a:r>
            <a:r>
              <a:rPr lang="nb-NO" b="1" u="sng" dirty="0" smtClean="0">
                <a:latin typeface="Arial Black" pitchFamily="34" charset="0"/>
                <a:cs typeface="Arial" pitchFamily="34" charset="0"/>
              </a:rPr>
              <a:t> </a:t>
            </a:r>
            <a:r>
              <a:rPr lang="nb-NO" b="1" u="sng" dirty="0" smtClean="0">
                <a:latin typeface="Arial Black" pitchFamily="34" charset="0"/>
                <a:cs typeface="Arial" pitchFamily="34" charset="0"/>
              </a:rPr>
              <a:t>(</a:t>
            </a:r>
            <a:r>
              <a:rPr lang="nb-NO" b="1" u="sng" dirty="0" smtClean="0">
                <a:latin typeface="Arial Black" pitchFamily="34" charset="0"/>
                <a:cs typeface="Arial" pitchFamily="34" charset="0"/>
              </a:rPr>
              <a:t>LAMANE-2</a:t>
            </a:r>
            <a:r>
              <a:rPr lang="nb-NO" b="1" u="sng" dirty="0" smtClean="0">
                <a:latin typeface="Arial Black" pitchFamily="34" charset="0"/>
                <a:cs typeface="Arial" pitchFamily="34" charset="0"/>
              </a:rPr>
              <a:t>)</a:t>
            </a:r>
          </a:p>
          <a:p>
            <a:r>
              <a:rPr lang="nb-NO" sz="1200" dirty="0" smtClean="0">
                <a:latin typeface="Arial" pitchFamily="34" charset="0"/>
                <a:cs typeface="Arial" pitchFamily="34" charset="0"/>
              </a:rPr>
              <a:t>Enter </a:t>
            </a:r>
            <a:r>
              <a:rPr lang="nb-NO" sz="1200" b="1" dirty="0" smtClean="0">
                <a:latin typeface="Arial" pitchFamily="34" charset="0"/>
                <a:cs typeface="Arial" pitchFamily="34" charset="0"/>
              </a:rPr>
              <a:t>X-JUNCTION </a:t>
            </a:r>
            <a:r>
              <a:rPr lang="nb-NO" sz="1200" dirty="0" err="1" smtClean="0">
                <a:latin typeface="Arial" pitchFamily="34" charset="0"/>
                <a:cs typeface="Arial" pitchFamily="34" charset="0"/>
              </a:rPr>
              <a:t>between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 5000ft and 3000ft,cross LAKE </a:t>
            </a:r>
            <a:r>
              <a:rPr lang="nb-NO" sz="1200" dirty="0" err="1" smtClean="0">
                <a:latin typeface="Arial" pitchFamily="34" charset="0"/>
                <a:cs typeface="Arial" pitchFamily="34" charset="0"/>
              </a:rPr>
              <a:t>between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 5000ft and 3000ft </a:t>
            </a:r>
            <a:r>
              <a:rPr lang="nb-NO" sz="1200" dirty="0" err="1" smtClean="0">
                <a:latin typeface="Arial" pitchFamily="34" charset="0"/>
                <a:cs typeface="Arial" pitchFamily="34" charset="0"/>
              </a:rPr>
              <a:t>descend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 to 1500ft at </a:t>
            </a:r>
            <a:r>
              <a:rPr lang="nb-NO" sz="1200" b="1" dirty="0" smtClean="0">
                <a:latin typeface="Arial" pitchFamily="34" charset="0"/>
                <a:cs typeface="Arial" pitchFamily="34" charset="0"/>
              </a:rPr>
              <a:t>RACETRACK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.</a:t>
            </a:r>
          </a:p>
          <a:p>
            <a:r>
              <a:rPr lang="nb-NO" sz="1200" dirty="0" err="1" smtClean="0">
                <a:latin typeface="Arial" pitchFamily="34" charset="0"/>
                <a:cs typeface="Arial" pitchFamily="34" charset="0"/>
              </a:rPr>
              <a:t>Then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nb-NO" sz="1200" dirty="0" err="1" smtClean="0">
                <a:latin typeface="Arial" pitchFamily="34" charset="0"/>
                <a:cs typeface="Arial" pitchFamily="34" charset="0"/>
              </a:rPr>
              <a:t>Straight-in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 or Overhead 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break.</a:t>
            </a:r>
            <a:endParaRPr lang="nb-NO" sz="1200" dirty="0" smtClean="0">
              <a:latin typeface="Arial" pitchFamily="34" charset="0"/>
              <a:cs typeface="Arial" pitchFamily="34" charset="0"/>
            </a:endParaRPr>
          </a:p>
          <a:p>
            <a:endParaRPr lang="nb-NO" sz="1200" dirty="0" smtClean="0">
              <a:latin typeface="Arial" pitchFamily="34" charset="0"/>
              <a:cs typeface="Arial" pitchFamily="34" charset="0"/>
            </a:endParaRPr>
          </a:p>
          <a:p>
            <a:endParaRPr lang="nb-NO" dirty="0" smtClean="0">
              <a:latin typeface="Arial" pitchFamily="34" charset="0"/>
              <a:cs typeface="Arial" pitchFamily="34" charset="0"/>
            </a:endParaRPr>
          </a:p>
          <a:p>
            <a:endParaRPr lang="nb-NO" dirty="0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91" name="Gruppe 397"/>
          <p:cNvGrpSpPr/>
          <p:nvPr/>
        </p:nvGrpSpPr>
        <p:grpSpPr>
          <a:xfrm>
            <a:off x="2204864" y="755576"/>
            <a:ext cx="360040" cy="307777"/>
            <a:chOff x="2780928" y="2771800"/>
            <a:chExt cx="360040" cy="307777"/>
          </a:xfrm>
        </p:grpSpPr>
        <p:sp>
          <p:nvSpPr>
            <p:cNvPr id="92" name="TekstSylinder 91"/>
            <p:cNvSpPr txBox="1"/>
            <p:nvPr/>
          </p:nvSpPr>
          <p:spPr>
            <a:xfrm>
              <a:off x="2780928" y="2771800"/>
              <a:ext cx="360040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36000" tIns="0" rIns="36000" bIns="0" rtlCol="0">
              <a:spAutoFit/>
            </a:bodyPr>
            <a:lstStyle/>
            <a:p>
              <a:r>
                <a:rPr lang="nb-NO" sz="1000" b="1" dirty="0" smtClean="0">
                  <a:latin typeface="Arial" pitchFamily="34" charset="0"/>
                  <a:cs typeface="Arial" pitchFamily="34" charset="0"/>
                </a:rPr>
                <a:t>5000</a:t>
              </a:r>
            </a:p>
            <a:p>
              <a:r>
                <a:rPr lang="nb-NO" sz="1000" b="1" u="sng" dirty="0" smtClean="0">
                  <a:latin typeface="Arial" pitchFamily="34" charset="0"/>
                  <a:cs typeface="Arial" pitchFamily="34" charset="0"/>
                </a:rPr>
                <a:t>3</a:t>
              </a:r>
              <a:r>
                <a:rPr lang="nb-NO" sz="1000" b="1" u="sng" dirty="0" smtClean="0">
                  <a:latin typeface="Arial" pitchFamily="34" charset="0"/>
                  <a:cs typeface="Arial" pitchFamily="34" charset="0"/>
                </a:rPr>
                <a:t>000</a:t>
              </a:r>
            </a:p>
          </p:txBody>
        </p:sp>
        <p:cxnSp>
          <p:nvCxnSpPr>
            <p:cNvPr id="93" name="Rett linje 92"/>
            <p:cNvCxnSpPr/>
            <p:nvPr/>
          </p:nvCxnSpPr>
          <p:spPr>
            <a:xfrm flipV="1">
              <a:off x="2815362" y="2783054"/>
              <a:ext cx="278691" cy="35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4" name="Gruppe 397"/>
          <p:cNvGrpSpPr/>
          <p:nvPr/>
        </p:nvGrpSpPr>
        <p:grpSpPr>
          <a:xfrm>
            <a:off x="908148" y="1187624"/>
            <a:ext cx="360040" cy="307777"/>
            <a:chOff x="2780928" y="2771800"/>
            <a:chExt cx="360040" cy="307777"/>
          </a:xfrm>
        </p:grpSpPr>
        <p:sp>
          <p:nvSpPr>
            <p:cNvPr id="95" name="TekstSylinder 94"/>
            <p:cNvSpPr txBox="1"/>
            <p:nvPr/>
          </p:nvSpPr>
          <p:spPr>
            <a:xfrm>
              <a:off x="2780928" y="2771800"/>
              <a:ext cx="360040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36000" tIns="0" rIns="36000" bIns="0" rtlCol="0">
              <a:spAutoFit/>
            </a:bodyPr>
            <a:lstStyle/>
            <a:p>
              <a:r>
                <a:rPr lang="nb-NO" sz="1000" b="1" dirty="0" smtClean="0">
                  <a:latin typeface="Arial" pitchFamily="34" charset="0"/>
                  <a:cs typeface="Arial" pitchFamily="34" charset="0"/>
                </a:rPr>
                <a:t>5000</a:t>
              </a:r>
            </a:p>
            <a:p>
              <a:r>
                <a:rPr lang="nb-NO" sz="1000" b="1" u="sng" dirty="0" smtClean="0">
                  <a:latin typeface="Arial" pitchFamily="34" charset="0"/>
                  <a:cs typeface="Arial" pitchFamily="34" charset="0"/>
                </a:rPr>
                <a:t>3</a:t>
              </a:r>
              <a:r>
                <a:rPr lang="nb-NO" sz="1000" b="1" u="sng" dirty="0" smtClean="0">
                  <a:latin typeface="Arial" pitchFamily="34" charset="0"/>
                  <a:cs typeface="Arial" pitchFamily="34" charset="0"/>
                </a:rPr>
                <a:t>000</a:t>
              </a:r>
            </a:p>
          </p:txBody>
        </p:sp>
        <p:cxnSp>
          <p:nvCxnSpPr>
            <p:cNvPr id="96" name="Rett linje 95"/>
            <p:cNvCxnSpPr/>
            <p:nvPr/>
          </p:nvCxnSpPr>
          <p:spPr>
            <a:xfrm flipV="1">
              <a:off x="2815362" y="2783054"/>
              <a:ext cx="278691" cy="35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7" name="Gruppe 397"/>
          <p:cNvGrpSpPr/>
          <p:nvPr/>
        </p:nvGrpSpPr>
        <p:grpSpPr>
          <a:xfrm>
            <a:off x="575996" y="1837412"/>
            <a:ext cx="360040" cy="307777"/>
            <a:chOff x="2780928" y="2771800"/>
            <a:chExt cx="360040" cy="307777"/>
          </a:xfrm>
        </p:grpSpPr>
        <p:sp>
          <p:nvSpPr>
            <p:cNvPr id="98" name="TekstSylinder 97"/>
            <p:cNvSpPr txBox="1"/>
            <p:nvPr/>
          </p:nvSpPr>
          <p:spPr>
            <a:xfrm>
              <a:off x="2780928" y="2771800"/>
              <a:ext cx="360040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36000" tIns="0" rIns="36000" bIns="0" rtlCol="0">
              <a:spAutoFit/>
            </a:bodyPr>
            <a:lstStyle/>
            <a:p>
              <a:r>
                <a:rPr lang="nb-NO" sz="1000" b="1" dirty="0" smtClean="0">
                  <a:latin typeface="Arial" pitchFamily="34" charset="0"/>
                  <a:cs typeface="Arial" pitchFamily="34" charset="0"/>
                </a:rPr>
                <a:t>5000</a:t>
              </a:r>
            </a:p>
            <a:p>
              <a:r>
                <a:rPr lang="nb-NO" sz="1000" b="1" u="sng" dirty="0" smtClean="0">
                  <a:latin typeface="Arial" pitchFamily="34" charset="0"/>
                  <a:cs typeface="Arial" pitchFamily="34" charset="0"/>
                </a:rPr>
                <a:t>3</a:t>
              </a:r>
              <a:r>
                <a:rPr lang="nb-NO" sz="1000" b="1" u="sng" dirty="0" smtClean="0">
                  <a:latin typeface="Arial" pitchFamily="34" charset="0"/>
                  <a:cs typeface="Arial" pitchFamily="34" charset="0"/>
                </a:rPr>
                <a:t>000</a:t>
              </a:r>
            </a:p>
          </p:txBody>
        </p:sp>
        <p:cxnSp>
          <p:nvCxnSpPr>
            <p:cNvPr id="99" name="Rett linje 98"/>
            <p:cNvCxnSpPr/>
            <p:nvPr/>
          </p:nvCxnSpPr>
          <p:spPr>
            <a:xfrm flipV="1">
              <a:off x="2815362" y="2783054"/>
              <a:ext cx="278691" cy="35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1" name="Gruppe 397"/>
          <p:cNvGrpSpPr/>
          <p:nvPr/>
        </p:nvGrpSpPr>
        <p:grpSpPr>
          <a:xfrm>
            <a:off x="4869160" y="2339752"/>
            <a:ext cx="360040" cy="307777"/>
            <a:chOff x="2780928" y="2771800"/>
            <a:chExt cx="360040" cy="307777"/>
          </a:xfrm>
        </p:grpSpPr>
        <p:sp>
          <p:nvSpPr>
            <p:cNvPr id="102" name="TekstSylinder 101"/>
            <p:cNvSpPr txBox="1"/>
            <p:nvPr/>
          </p:nvSpPr>
          <p:spPr>
            <a:xfrm>
              <a:off x="2780928" y="2771800"/>
              <a:ext cx="360040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36000" tIns="0" rIns="36000" bIns="0" rtlCol="0">
              <a:spAutoFit/>
            </a:bodyPr>
            <a:lstStyle/>
            <a:p>
              <a:r>
                <a:rPr lang="nb-NO" sz="1000" b="1" dirty="0" smtClean="0">
                  <a:latin typeface="Arial" pitchFamily="34" charset="0"/>
                  <a:cs typeface="Arial" pitchFamily="34" charset="0"/>
                </a:rPr>
                <a:t>5000</a:t>
              </a:r>
            </a:p>
            <a:p>
              <a:r>
                <a:rPr lang="nb-NO" sz="1000" b="1" u="sng" dirty="0" smtClean="0">
                  <a:latin typeface="Arial" pitchFamily="34" charset="0"/>
                  <a:cs typeface="Arial" pitchFamily="34" charset="0"/>
                </a:rPr>
                <a:t>3</a:t>
              </a:r>
              <a:r>
                <a:rPr lang="nb-NO" sz="1000" b="1" u="sng" dirty="0" smtClean="0">
                  <a:latin typeface="Arial" pitchFamily="34" charset="0"/>
                  <a:cs typeface="Arial" pitchFamily="34" charset="0"/>
                </a:rPr>
                <a:t>000</a:t>
              </a:r>
            </a:p>
          </p:txBody>
        </p:sp>
        <p:cxnSp>
          <p:nvCxnSpPr>
            <p:cNvPr id="103" name="Rett linje 102"/>
            <p:cNvCxnSpPr/>
            <p:nvPr/>
          </p:nvCxnSpPr>
          <p:spPr>
            <a:xfrm flipV="1">
              <a:off x="2815362" y="2783054"/>
              <a:ext cx="278691" cy="35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6" name="Gruppe 397"/>
          <p:cNvGrpSpPr/>
          <p:nvPr/>
        </p:nvGrpSpPr>
        <p:grpSpPr>
          <a:xfrm>
            <a:off x="5552950" y="2000914"/>
            <a:ext cx="360040" cy="307777"/>
            <a:chOff x="2780928" y="2771800"/>
            <a:chExt cx="360040" cy="307777"/>
          </a:xfrm>
        </p:grpSpPr>
        <p:sp>
          <p:nvSpPr>
            <p:cNvPr id="108" name="TekstSylinder 107"/>
            <p:cNvSpPr txBox="1"/>
            <p:nvPr/>
          </p:nvSpPr>
          <p:spPr>
            <a:xfrm>
              <a:off x="2780928" y="2771800"/>
              <a:ext cx="360040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36000" tIns="0" rIns="36000" bIns="0" rtlCol="0">
              <a:spAutoFit/>
            </a:bodyPr>
            <a:lstStyle/>
            <a:p>
              <a:r>
                <a:rPr lang="nb-NO" sz="1000" b="1" dirty="0" smtClean="0">
                  <a:latin typeface="Arial" pitchFamily="34" charset="0"/>
                  <a:cs typeface="Arial" pitchFamily="34" charset="0"/>
                </a:rPr>
                <a:t>5000</a:t>
              </a:r>
            </a:p>
            <a:p>
              <a:r>
                <a:rPr lang="nb-NO" sz="1000" b="1" u="sng" dirty="0" smtClean="0">
                  <a:latin typeface="Arial" pitchFamily="34" charset="0"/>
                  <a:cs typeface="Arial" pitchFamily="34" charset="0"/>
                </a:rPr>
                <a:t>3</a:t>
              </a:r>
              <a:r>
                <a:rPr lang="nb-NO" sz="1000" b="1" u="sng" dirty="0" smtClean="0">
                  <a:latin typeface="Arial" pitchFamily="34" charset="0"/>
                  <a:cs typeface="Arial" pitchFamily="34" charset="0"/>
                </a:rPr>
                <a:t>000</a:t>
              </a:r>
            </a:p>
          </p:txBody>
        </p:sp>
        <p:cxnSp>
          <p:nvCxnSpPr>
            <p:cNvPr id="109" name="Rett linje 108"/>
            <p:cNvCxnSpPr/>
            <p:nvPr/>
          </p:nvCxnSpPr>
          <p:spPr>
            <a:xfrm flipV="1">
              <a:off x="2815362" y="2783054"/>
              <a:ext cx="278691" cy="35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0" name="Gruppe 397"/>
          <p:cNvGrpSpPr/>
          <p:nvPr/>
        </p:nvGrpSpPr>
        <p:grpSpPr>
          <a:xfrm>
            <a:off x="5445224" y="3059832"/>
            <a:ext cx="360040" cy="307777"/>
            <a:chOff x="2780928" y="2771800"/>
            <a:chExt cx="360040" cy="307777"/>
          </a:xfrm>
        </p:grpSpPr>
        <p:sp>
          <p:nvSpPr>
            <p:cNvPr id="111" name="TekstSylinder 110"/>
            <p:cNvSpPr txBox="1"/>
            <p:nvPr/>
          </p:nvSpPr>
          <p:spPr>
            <a:xfrm>
              <a:off x="2780928" y="2771800"/>
              <a:ext cx="360040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36000" tIns="0" rIns="36000" bIns="0" rtlCol="0">
              <a:spAutoFit/>
            </a:bodyPr>
            <a:lstStyle/>
            <a:p>
              <a:r>
                <a:rPr lang="nb-NO" sz="1000" b="1" dirty="0" smtClean="0">
                  <a:latin typeface="Arial" pitchFamily="34" charset="0"/>
                  <a:cs typeface="Arial" pitchFamily="34" charset="0"/>
                </a:rPr>
                <a:t>5000</a:t>
              </a:r>
            </a:p>
            <a:p>
              <a:r>
                <a:rPr lang="nb-NO" sz="1000" b="1" u="sng" dirty="0" smtClean="0">
                  <a:latin typeface="Arial" pitchFamily="34" charset="0"/>
                  <a:cs typeface="Arial" pitchFamily="34" charset="0"/>
                </a:rPr>
                <a:t>3</a:t>
              </a:r>
              <a:r>
                <a:rPr lang="nb-NO" sz="1000" b="1" u="sng" dirty="0" smtClean="0">
                  <a:latin typeface="Arial" pitchFamily="34" charset="0"/>
                  <a:cs typeface="Arial" pitchFamily="34" charset="0"/>
                </a:rPr>
                <a:t>000</a:t>
              </a:r>
            </a:p>
          </p:txBody>
        </p:sp>
        <p:cxnSp>
          <p:nvCxnSpPr>
            <p:cNvPr id="112" name="Rett linje 111"/>
            <p:cNvCxnSpPr/>
            <p:nvPr/>
          </p:nvCxnSpPr>
          <p:spPr>
            <a:xfrm flipV="1">
              <a:off x="2815362" y="2783054"/>
              <a:ext cx="278691" cy="35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Kontortema">
  <a:themeElements>
    <a:clrScheme name="Kont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ont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746</TotalTime>
  <Words>1337</Words>
  <Application>Microsoft Office PowerPoint</Application>
  <PresentationFormat>Skjermfremvisning (4:3)</PresentationFormat>
  <Paragraphs>280</Paragraphs>
  <Slides>10</Slides>
  <Notes>0</Notes>
  <HiddenSlides>3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Lysbildetitler</vt:lpstr>
      </vt:variant>
      <vt:variant>
        <vt:i4>10</vt:i4>
      </vt:variant>
    </vt:vector>
  </HeadingPairs>
  <TitlesOfParts>
    <vt:vector size="11" baseType="lpstr">
      <vt:lpstr>Kontortema</vt:lpstr>
      <vt:lpstr>Lysbilde 1</vt:lpstr>
      <vt:lpstr>Lysbilde 2</vt:lpstr>
      <vt:lpstr>Lysbilde 3</vt:lpstr>
      <vt:lpstr>Lysbilde 4</vt:lpstr>
      <vt:lpstr>Lysbilde 5</vt:lpstr>
      <vt:lpstr>Lysbilde 6</vt:lpstr>
      <vt:lpstr>Lysbilde 7</vt:lpstr>
      <vt:lpstr>Lysbilde 8</vt:lpstr>
      <vt:lpstr>Lysbilde 9</vt:lpstr>
      <vt:lpstr>Lysbilde 10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Lysbilde 1</dc:title>
  <dc:creator>Sjefen</dc:creator>
  <cp:lastModifiedBy>Neck</cp:lastModifiedBy>
  <cp:revision>79</cp:revision>
  <dcterms:created xsi:type="dcterms:W3CDTF">2019-12-17T21:50:26Z</dcterms:created>
  <dcterms:modified xsi:type="dcterms:W3CDTF">2020-01-25T08:46:59Z</dcterms:modified>
</cp:coreProperties>
</file>